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Garamond"/>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33" roundtripDataSignature="AMtx7mhncafat2/sHQdzeowLIj0fldRxl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Garamon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Garamond-italic.fntdata"/><Relationship Id="rId30" Type="http://schemas.openxmlformats.org/officeDocument/2006/relationships/font" Target="fonts/Garamond-bold.fntdata"/><Relationship Id="rId11" Type="http://schemas.openxmlformats.org/officeDocument/2006/relationships/slide" Target="slides/slide6.xml"/><Relationship Id="rId33" Type="http://customschemas.google.com/relationships/presentationmetadata" Target="metadata"/><Relationship Id="rId10" Type="http://schemas.openxmlformats.org/officeDocument/2006/relationships/slide" Target="slides/slide5.xml"/><Relationship Id="rId32" Type="http://schemas.openxmlformats.org/officeDocument/2006/relationships/font" Target="fonts/Garamond-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44bc779a46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144bc779a46_1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44bc779a46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g144bc779a46_1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44bc779a46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144bc779a46_1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914400" rtl="0" algn="just">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44f0a22d5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g144f0a22d53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914400" rtl="0" algn="just">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5a0c89a4ba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g15a0c89a4ba_1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914400" rtl="0" algn="just">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5a0c89a4ba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15a0c89a4ba_1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914400" rtl="0" algn="just">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ff3c90d14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gff3c90d14b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914400" rtl="0" algn="just">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5a4c8c7b6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g15a4c8c7b6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914400" rtl="0" algn="just">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5a4c8c7b6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g15a4c8c7b6a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914400" rtl="0" algn="just">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5a0c89a4ba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g15a0c89a4ba_1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914400" rtl="0" algn="just">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710e4070b6d55c7a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710e4070b6d55c7a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5a4c8c7b6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5a4c8c7b6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5a0c89a4ba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g15a0c89a4ba_1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914400" rtl="0" algn="just">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44f0a22d5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g144f0a22d53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914400" rtl="0" algn="just">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44bc779a4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g144bc779a46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44bc779a4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g144bc779a46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44bc779a4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g144bc779a46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44bc779a46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 name="Google Shape;94;g144bc779a46_0_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44bc779a4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g144bc779a46_1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 b c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44bc779a46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g144bc779a46_1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 b c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44bc779a46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144bc779a46_1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37"/>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37"/>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4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5" name="Google Shape;45;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4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4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9" name="Google Shape;49;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 name="Shape 13"/>
        <p:cNvGrpSpPr/>
        <p:nvPr/>
      </p:nvGrpSpPr>
      <p:grpSpPr>
        <a:xfrm>
          <a:off x="0" y="0"/>
          <a:ext cx="0" cy="0"/>
          <a:chOff x="0" y="0"/>
          <a:chExt cx="0" cy="0"/>
        </a:xfrm>
      </p:grpSpPr>
      <p:sp>
        <p:nvSpPr>
          <p:cNvPr id="14" name="Google Shape;14;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7" name="Google Shape;17;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 name="Google Shape;20;p4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1" name="Google Shape;21;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4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5" name="Google Shape;25;p4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 name="Google Shape;26;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4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 name="Google Shape;32;p4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3" name="Google Shape;33;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4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4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4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4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4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2" name="Google Shape;42;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3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onlinelibrary.wiley.com/doi/full/10.1111/joes.12453#joes12453-bib-0142" TargetMode="Externa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nvSpPr>
        <p:spPr>
          <a:xfrm>
            <a:off x="0" y="451775"/>
            <a:ext cx="9144000" cy="1570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1" lang="en" sz="3600">
                <a:solidFill>
                  <a:schemeClr val="dk1"/>
                </a:solidFill>
                <a:latin typeface="Garamond"/>
                <a:ea typeface="Garamond"/>
                <a:cs typeface="Garamond"/>
                <a:sym typeface="Garamond"/>
              </a:rPr>
              <a:t>Robot nudgers. What About Transparency?</a:t>
            </a:r>
            <a:r>
              <a:rPr lang="en" sz="2100">
                <a:solidFill>
                  <a:schemeClr val="dk1"/>
                </a:solidFill>
                <a:latin typeface="Garamond"/>
                <a:ea typeface="Garamond"/>
                <a:cs typeface="Garamond"/>
                <a:sym typeface="Garamond"/>
              </a:rPr>
              <a:t> </a:t>
            </a:r>
            <a:endParaRPr sz="2100">
              <a:solidFill>
                <a:schemeClr val="dk1"/>
              </a:solidFill>
              <a:latin typeface="Garamond"/>
              <a:ea typeface="Garamond"/>
              <a:cs typeface="Garamond"/>
              <a:sym typeface="Garamond"/>
            </a:endParaRPr>
          </a:p>
          <a:p>
            <a:pPr indent="0" lvl="0" marL="0" marR="0" rtl="0" algn="ctr">
              <a:lnSpc>
                <a:spcPct val="115000"/>
              </a:lnSpc>
              <a:spcBef>
                <a:spcPts val="0"/>
              </a:spcBef>
              <a:spcAft>
                <a:spcPts val="0"/>
              </a:spcAft>
              <a:buClr>
                <a:schemeClr val="dk1"/>
              </a:buClr>
              <a:buSzPts val="1100"/>
              <a:buFont typeface="Arial"/>
              <a:buNone/>
            </a:pPr>
            <a:r>
              <a:t/>
            </a:r>
            <a:endParaRPr sz="2100">
              <a:solidFill>
                <a:schemeClr val="dk1"/>
              </a:solidFill>
              <a:latin typeface="Garamond"/>
              <a:ea typeface="Garamond"/>
              <a:cs typeface="Garamond"/>
              <a:sym typeface="Garamond"/>
            </a:endParaRPr>
          </a:p>
          <a:p>
            <a:pPr indent="0" lvl="0" marL="0" marR="0" rtl="0" algn="ctr">
              <a:lnSpc>
                <a:spcPct val="115000"/>
              </a:lnSpc>
              <a:spcBef>
                <a:spcPts val="0"/>
              </a:spcBef>
              <a:spcAft>
                <a:spcPts val="0"/>
              </a:spcAft>
              <a:buClr>
                <a:schemeClr val="dk1"/>
              </a:buClr>
              <a:buSzPts val="1100"/>
              <a:buFont typeface="Arial"/>
              <a:buNone/>
            </a:pPr>
            <a:r>
              <a:rPr lang="en" sz="2100">
                <a:solidFill>
                  <a:schemeClr val="dk1"/>
                </a:solidFill>
                <a:latin typeface="Garamond"/>
                <a:ea typeface="Garamond"/>
                <a:cs typeface="Garamond"/>
                <a:sym typeface="Garamond"/>
              </a:rPr>
              <a:t>Stefano</a:t>
            </a:r>
            <a:r>
              <a:rPr b="0" i="0" lang="en" sz="2100" u="none" cap="none" strike="noStrike">
                <a:solidFill>
                  <a:schemeClr val="dk1"/>
                </a:solidFill>
                <a:latin typeface="Garamond"/>
                <a:ea typeface="Garamond"/>
                <a:cs typeface="Garamond"/>
                <a:sym typeface="Garamond"/>
              </a:rPr>
              <a:t> Calboli (</a:t>
            </a:r>
            <a:r>
              <a:rPr b="0" i="1" lang="en" sz="2100" u="none" cap="none" strike="noStrike">
                <a:solidFill>
                  <a:schemeClr val="dk1"/>
                </a:solidFill>
                <a:latin typeface="Garamond"/>
                <a:ea typeface="Garamond"/>
                <a:cs typeface="Garamond"/>
                <a:sym typeface="Garamond"/>
              </a:rPr>
              <a:t>Centre for </a:t>
            </a:r>
            <a:r>
              <a:rPr i="1" lang="en" sz="2100">
                <a:solidFill>
                  <a:schemeClr val="dk1"/>
                </a:solidFill>
                <a:latin typeface="Garamond"/>
                <a:ea typeface="Garamond"/>
                <a:cs typeface="Garamond"/>
                <a:sym typeface="Garamond"/>
              </a:rPr>
              <a:t>Ethics, Politics and Society</a:t>
            </a:r>
            <a:r>
              <a:rPr lang="en" sz="2100">
                <a:solidFill>
                  <a:schemeClr val="dk1"/>
                </a:solidFill>
                <a:latin typeface="Garamond"/>
                <a:ea typeface="Garamond"/>
                <a:cs typeface="Garamond"/>
                <a:sym typeface="Garamond"/>
              </a:rPr>
              <a:t> - U</a:t>
            </a:r>
            <a:r>
              <a:rPr b="0" i="0" lang="en" sz="2100" u="none" cap="none" strike="noStrike">
                <a:solidFill>
                  <a:schemeClr val="dk1"/>
                </a:solidFill>
                <a:latin typeface="Garamond"/>
                <a:ea typeface="Garamond"/>
                <a:cs typeface="Garamond"/>
                <a:sym typeface="Garamond"/>
              </a:rPr>
              <a:t>niversity of Minho)*</a:t>
            </a:r>
            <a:endParaRPr b="0" i="0" sz="2100" u="none" cap="none" strike="noStrike">
              <a:solidFill>
                <a:schemeClr val="dk1"/>
              </a:solidFill>
              <a:latin typeface="Garamond"/>
              <a:ea typeface="Garamond"/>
              <a:cs typeface="Garamond"/>
              <a:sym typeface="Garamond"/>
            </a:endParaRPr>
          </a:p>
          <a:p>
            <a:pPr indent="0" lvl="0" marL="0" marR="0" rtl="0" algn="ctr">
              <a:lnSpc>
                <a:spcPct val="115000"/>
              </a:lnSpc>
              <a:spcBef>
                <a:spcPts val="0"/>
              </a:spcBef>
              <a:spcAft>
                <a:spcPts val="0"/>
              </a:spcAft>
              <a:buClr>
                <a:srgbClr val="000000"/>
              </a:buClr>
              <a:buSzPts val="2100"/>
              <a:buFont typeface="Arial"/>
              <a:buNone/>
            </a:pPr>
            <a:r>
              <a:t/>
            </a:r>
            <a:endParaRPr b="1" i="0" sz="2500" u="none" cap="none" strike="noStrike">
              <a:solidFill>
                <a:schemeClr val="dk1"/>
              </a:solidFill>
              <a:latin typeface="Garamond"/>
              <a:ea typeface="Garamond"/>
              <a:cs typeface="Garamond"/>
              <a:sym typeface="Garamond"/>
            </a:endParaRPr>
          </a:p>
          <a:p>
            <a:pPr indent="0" lvl="0" marL="0" marR="0" rtl="0" algn="just">
              <a:lnSpc>
                <a:spcPct val="115000"/>
              </a:lnSpc>
              <a:spcBef>
                <a:spcPts val="0"/>
              </a:spcBef>
              <a:spcAft>
                <a:spcPts val="0"/>
              </a:spcAft>
              <a:buClr>
                <a:srgbClr val="000000"/>
              </a:buClr>
              <a:buSzPts val="2100"/>
              <a:buFont typeface="Arial"/>
              <a:buNone/>
            </a:pPr>
            <a:r>
              <a:t/>
            </a:r>
            <a:endParaRPr b="0" i="0" sz="21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2100"/>
              <a:buFont typeface="Arial"/>
              <a:buNone/>
            </a:pPr>
            <a:r>
              <a:t/>
            </a:r>
            <a:endParaRPr b="0" i="0" sz="21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1200"/>
              <a:buFont typeface="Arial"/>
              <a:buNone/>
            </a:pPr>
            <a:r>
              <a:t/>
            </a:r>
            <a:endParaRPr b="1" i="0" sz="12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2400"/>
              <a:buFont typeface="Arial"/>
              <a:buNone/>
            </a:pPr>
            <a:r>
              <a:t/>
            </a:r>
            <a:endParaRPr b="1" i="0" sz="2400" u="none" cap="none" strike="noStrike">
              <a:solidFill>
                <a:schemeClr val="dk1"/>
              </a:solidFill>
              <a:latin typeface="Arial"/>
              <a:ea typeface="Arial"/>
              <a:cs typeface="Arial"/>
              <a:sym typeface="Arial"/>
            </a:endParaRPr>
          </a:p>
        </p:txBody>
      </p:sp>
      <p:sp>
        <p:nvSpPr>
          <p:cNvPr id="55" name="Google Shape;55;p1"/>
          <p:cNvSpPr txBox="1"/>
          <p:nvPr/>
        </p:nvSpPr>
        <p:spPr>
          <a:xfrm>
            <a:off x="3445950" y="4527886"/>
            <a:ext cx="5814900" cy="405900"/>
          </a:xfrm>
          <a:prstGeom prst="rect">
            <a:avLst/>
          </a:prstGeom>
          <a:noFill/>
          <a:ln>
            <a:noFill/>
          </a:ln>
        </p:spPr>
        <p:txBody>
          <a:bodyPr anchorCtr="0" anchor="t" bIns="91425" lIns="91425" spcFirstLastPara="1" rIns="91425" wrap="square" tIns="91425">
            <a:spAutoFit/>
          </a:bodyPr>
          <a:lstStyle/>
          <a:p>
            <a:pPr indent="0" lvl="0" marL="0" marR="0" rtl="0" algn="just">
              <a:lnSpc>
                <a:spcPct val="90000"/>
              </a:lnSpc>
              <a:spcBef>
                <a:spcPts val="1000"/>
              </a:spcBef>
              <a:spcAft>
                <a:spcPts val="0"/>
              </a:spcAft>
              <a:buClr>
                <a:srgbClr val="000000"/>
              </a:buClr>
              <a:buSzPts val="1300"/>
              <a:buFont typeface="Arial"/>
              <a:buNone/>
            </a:pPr>
            <a:r>
              <a:rPr b="1" i="0" lang="en" sz="1600" u="none" cap="none" strike="noStrike">
                <a:solidFill>
                  <a:srgbClr val="222222"/>
                </a:solidFill>
                <a:highlight>
                  <a:schemeClr val="lt1"/>
                </a:highlight>
                <a:latin typeface="Garamond"/>
                <a:ea typeface="Garamond"/>
                <a:cs typeface="Garamond"/>
                <a:sym typeface="Garamond"/>
              </a:rPr>
              <a:t>*</a:t>
            </a:r>
            <a:r>
              <a:rPr b="0" i="0" lang="en" sz="1400" u="none" cap="none" strike="noStrike">
                <a:solidFill>
                  <a:srgbClr val="222222"/>
                </a:solidFill>
                <a:highlight>
                  <a:schemeClr val="lt1"/>
                </a:highlight>
                <a:latin typeface="Garamond"/>
                <a:ea typeface="Garamond"/>
                <a:cs typeface="Garamond"/>
                <a:sym typeface="Garamond"/>
              </a:rPr>
              <a:t> Position funded by </a:t>
            </a:r>
            <a:r>
              <a:rPr b="0" i="1" lang="en" sz="1400" u="none" cap="none" strike="noStrike">
                <a:solidFill>
                  <a:srgbClr val="222222"/>
                </a:solidFill>
                <a:highlight>
                  <a:schemeClr val="lt1"/>
                </a:highlight>
                <a:latin typeface="Garamond"/>
                <a:ea typeface="Garamond"/>
                <a:cs typeface="Garamond"/>
                <a:sym typeface="Garamond"/>
              </a:rPr>
              <a:t>Fundação para a Ciência e a Tecnologia</a:t>
            </a:r>
            <a:r>
              <a:rPr b="0" i="0" lang="en" sz="1400" u="none" cap="none" strike="noStrike">
                <a:solidFill>
                  <a:srgbClr val="222222"/>
                </a:solidFill>
                <a:highlight>
                  <a:schemeClr val="lt1"/>
                </a:highlight>
                <a:latin typeface="Garamond"/>
                <a:ea typeface="Garamond"/>
                <a:cs typeface="Garamond"/>
                <a:sym typeface="Garamond"/>
              </a:rPr>
              <a:t> (UI/BD/152568/2022)</a:t>
            </a:r>
            <a:endParaRPr b="0" i="0" sz="1700" u="none" cap="none" strike="noStrike">
              <a:solidFill>
                <a:srgbClr val="000000"/>
              </a:solidFill>
              <a:latin typeface="Garamond"/>
              <a:ea typeface="Garamond"/>
              <a:cs typeface="Garamond"/>
              <a:sym typeface="Garamond"/>
            </a:endParaRPr>
          </a:p>
        </p:txBody>
      </p:sp>
      <p:pic>
        <p:nvPicPr>
          <p:cNvPr id="56" name="Google Shape;56;p1"/>
          <p:cNvPicPr preferRelativeResize="0"/>
          <p:nvPr/>
        </p:nvPicPr>
        <p:blipFill rotWithShape="1">
          <a:blip r:embed="rId3">
            <a:alphaModFix/>
          </a:blip>
          <a:srcRect b="0" l="0" r="0" t="0"/>
          <a:stretch/>
        </p:blipFill>
        <p:spPr>
          <a:xfrm>
            <a:off x="3445950" y="2475395"/>
            <a:ext cx="2252100" cy="113743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144bc779a46_1_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30" name="Google Shape;130;g144bc779a46_1_39"/>
          <p:cNvSpPr txBox="1"/>
          <p:nvPr/>
        </p:nvSpPr>
        <p:spPr>
          <a:xfrm>
            <a:off x="0" y="0"/>
            <a:ext cx="45720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2600"/>
              <a:buFont typeface="Arial"/>
              <a:buNone/>
            </a:pPr>
            <a:r>
              <a:rPr b="1" i="0" lang="en" sz="2600" u="none" cap="none" strike="noStrike">
                <a:solidFill>
                  <a:schemeClr val="dk1"/>
                </a:solidFill>
                <a:latin typeface="Garamond"/>
                <a:ea typeface="Garamond"/>
                <a:cs typeface="Garamond"/>
                <a:sym typeface="Garamond"/>
              </a:rPr>
              <a:t>Robot-nudging and its ethics</a:t>
            </a:r>
            <a:endParaRPr b="1" i="0" sz="2600" u="none" cap="none" strike="noStrike">
              <a:solidFill>
                <a:srgbClr val="000000"/>
              </a:solidFill>
              <a:latin typeface="Garamond"/>
              <a:ea typeface="Garamond"/>
              <a:cs typeface="Garamond"/>
              <a:sym typeface="Garamond"/>
            </a:endParaRPr>
          </a:p>
        </p:txBody>
      </p:sp>
      <p:sp>
        <p:nvSpPr>
          <p:cNvPr id="131" name="Google Shape;131;g144bc779a46_1_39"/>
          <p:cNvSpPr txBox="1"/>
          <p:nvPr/>
        </p:nvSpPr>
        <p:spPr>
          <a:xfrm>
            <a:off x="224400" y="1264213"/>
            <a:ext cx="8695200" cy="3570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Garamond"/>
                <a:ea typeface="Garamond"/>
                <a:cs typeface="Garamond"/>
                <a:sym typeface="Garamond"/>
              </a:rPr>
              <a:t>The debate on the ethics of robot-nudging is scarce, though not absent:</a:t>
            </a:r>
            <a:endParaRPr b="0" i="0" sz="2000" u="none" cap="none" strike="noStrike">
              <a:solidFill>
                <a:srgbClr val="000000"/>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i="0" sz="2000" u="none" cap="none" strike="noStrike">
              <a:solidFill>
                <a:srgbClr val="000000"/>
              </a:solidFill>
              <a:latin typeface="Garamond"/>
              <a:ea typeface="Garamond"/>
              <a:cs typeface="Garamond"/>
              <a:sym typeface="Garamond"/>
            </a:endParaRPr>
          </a:p>
          <a:p>
            <a:pPr indent="-355600" lvl="0" marL="457200" marR="0" rtl="0" algn="just">
              <a:lnSpc>
                <a:spcPct val="100000"/>
              </a:lnSpc>
              <a:spcBef>
                <a:spcPts val="0"/>
              </a:spcBef>
              <a:spcAft>
                <a:spcPts val="0"/>
              </a:spcAft>
              <a:buClr>
                <a:srgbClr val="000000"/>
              </a:buClr>
              <a:buSzPts val="2000"/>
              <a:buFont typeface="Garamond"/>
              <a:buChar char="●"/>
            </a:pPr>
            <a:r>
              <a:rPr i="0" lang="en" sz="2000" u="none" cap="none" strike="noStrike">
                <a:solidFill>
                  <a:srgbClr val="000000"/>
                </a:solidFill>
                <a:latin typeface="Garamond"/>
                <a:ea typeface="Garamond"/>
                <a:cs typeface="Garamond"/>
                <a:sym typeface="Garamond"/>
              </a:rPr>
              <a:t>In 2017, the </a:t>
            </a:r>
            <a:r>
              <a:rPr lang="en" sz="2000">
                <a:solidFill>
                  <a:srgbClr val="202124"/>
                </a:solidFill>
                <a:highlight>
                  <a:srgbClr val="FFFFFF"/>
                </a:highlight>
                <a:latin typeface="Garamond"/>
                <a:ea typeface="Garamond"/>
                <a:cs typeface="Garamond"/>
                <a:sym typeface="Garamond"/>
              </a:rPr>
              <a:t>Institute of Electrical and Electronics Engineers </a:t>
            </a:r>
            <a:r>
              <a:rPr i="0" lang="en" sz="2000" u="none" cap="none" strike="noStrike">
                <a:solidFill>
                  <a:srgbClr val="000000"/>
                </a:solidFill>
                <a:latin typeface="Garamond"/>
                <a:ea typeface="Garamond"/>
                <a:cs typeface="Garamond"/>
                <a:sym typeface="Garamond"/>
              </a:rPr>
              <a:t>Standards Association established the </a:t>
            </a:r>
            <a:r>
              <a:rPr i="1" lang="en" sz="2000" u="none" cap="none" strike="noStrike">
                <a:solidFill>
                  <a:srgbClr val="000000"/>
                </a:solidFill>
                <a:latin typeface="Garamond"/>
                <a:ea typeface="Garamond"/>
                <a:cs typeface="Garamond"/>
                <a:sym typeface="Garamond"/>
              </a:rPr>
              <a:t>Ethically Driven Nudging for Robotic, Intelligent and Autonomous Systems</a:t>
            </a:r>
            <a:r>
              <a:rPr i="0" lang="en" sz="2000" u="none" cap="none" strike="noStrike">
                <a:solidFill>
                  <a:srgbClr val="000000"/>
                </a:solidFill>
                <a:latin typeface="Garamond"/>
                <a:ea typeface="Garamond"/>
                <a:cs typeface="Garamond"/>
                <a:sym typeface="Garamond"/>
              </a:rPr>
              <a:t> committee</a:t>
            </a:r>
            <a:endParaRPr i="0" sz="2000" u="none" cap="none" strike="noStrike">
              <a:solidFill>
                <a:srgbClr val="000000"/>
              </a:solidFill>
              <a:latin typeface="Garamond"/>
              <a:ea typeface="Garamond"/>
              <a:cs typeface="Garamond"/>
              <a:sym typeface="Garamond"/>
            </a:endParaRPr>
          </a:p>
          <a:p>
            <a:pPr indent="0" lvl="0" marL="457200" marR="0" rtl="0" algn="just">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Garamond"/>
              <a:ea typeface="Garamond"/>
              <a:cs typeface="Garamond"/>
              <a:sym typeface="Garamond"/>
            </a:endParaRPr>
          </a:p>
          <a:p>
            <a:pPr indent="-355600" lvl="0" marL="457200" marR="0" rtl="0" algn="just">
              <a:lnSpc>
                <a:spcPct val="100000"/>
              </a:lnSpc>
              <a:spcBef>
                <a:spcPts val="0"/>
              </a:spcBef>
              <a:spcAft>
                <a:spcPts val="0"/>
              </a:spcAft>
              <a:buClr>
                <a:srgbClr val="000000"/>
              </a:buClr>
              <a:buSzPts val="2000"/>
              <a:buFont typeface="Garamond"/>
              <a:buChar char="●"/>
            </a:pPr>
            <a:r>
              <a:rPr b="0" i="0" lang="en" sz="2000" u="none" cap="none" strike="noStrike">
                <a:solidFill>
                  <a:srgbClr val="000000"/>
                </a:solidFill>
                <a:latin typeface="Garamond"/>
                <a:ea typeface="Garamond"/>
                <a:cs typeface="Garamond"/>
                <a:sym typeface="Garamond"/>
              </a:rPr>
              <a:t>In 2020, the team </a:t>
            </a:r>
            <a:r>
              <a:rPr b="0" i="1" lang="en" sz="2000" u="none" cap="none" strike="noStrike">
                <a:solidFill>
                  <a:srgbClr val="000000"/>
                </a:solidFill>
                <a:latin typeface="Garamond"/>
                <a:ea typeface="Garamond"/>
                <a:cs typeface="Garamond"/>
                <a:sym typeface="Garamond"/>
              </a:rPr>
              <a:t>Affective and social dimensions in the spoken interactions</a:t>
            </a:r>
            <a:r>
              <a:rPr b="0" i="0" lang="en" sz="2000" u="none" cap="none" strike="noStrike">
                <a:solidFill>
                  <a:srgbClr val="000000"/>
                </a:solidFill>
                <a:latin typeface="Garamond"/>
                <a:ea typeface="Garamond"/>
                <a:cs typeface="Garamond"/>
                <a:sym typeface="Garamond"/>
              </a:rPr>
              <a:t> led by Laurence Devillers, along with other colleagues, launched the </a:t>
            </a:r>
            <a:r>
              <a:rPr b="0" i="1" lang="en" sz="2000" u="none" cap="none" strike="noStrike">
                <a:solidFill>
                  <a:srgbClr val="000000"/>
                </a:solidFill>
                <a:latin typeface="Garamond"/>
                <a:ea typeface="Garamond"/>
                <a:cs typeface="Garamond"/>
                <a:sym typeface="Garamond"/>
              </a:rPr>
              <a:t>Bad Nudge - Bad</a:t>
            </a:r>
            <a:r>
              <a:rPr b="0" i="0" lang="en" sz="2000" u="none" cap="none" strike="noStrike">
                <a:solidFill>
                  <a:srgbClr val="000000"/>
                </a:solidFill>
                <a:latin typeface="Garamond"/>
                <a:ea typeface="Garamond"/>
                <a:cs typeface="Garamond"/>
                <a:sym typeface="Garamond"/>
              </a:rPr>
              <a:t> </a:t>
            </a:r>
            <a:r>
              <a:rPr b="0" i="1" lang="en" sz="2000" u="none" cap="none" strike="noStrike">
                <a:solidFill>
                  <a:srgbClr val="000000"/>
                </a:solidFill>
                <a:latin typeface="Garamond"/>
                <a:ea typeface="Garamond"/>
                <a:cs typeface="Garamond"/>
                <a:sym typeface="Garamond"/>
              </a:rPr>
              <a:t>Robot?</a:t>
            </a:r>
            <a:r>
              <a:rPr b="0" i="0" lang="en" sz="2000" u="none" cap="none" strike="noStrike">
                <a:solidFill>
                  <a:srgbClr val="000000"/>
                </a:solidFill>
                <a:latin typeface="Garamond"/>
                <a:ea typeface="Garamond"/>
                <a:cs typeface="Garamond"/>
                <a:sym typeface="Garamond"/>
              </a:rPr>
              <a:t> program aimed to delve into the risk posed by nudges to the more vulnerable people.</a:t>
            </a:r>
            <a:endParaRPr b="0" i="0" sz="2000" u="none" cap="none" strike="noStrike">
              <a:solidFill>
                <a:srgbClr val="000000"/>
              </a:solidFill>
              <a:latin typeface="Garamond"/>
              <a:ea typeface="Garamond"/>
              <a:cs typeface="Garamond"/>
              <a:sym typeface="Garamon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144bc779a46_1_6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37" name="Google Shape;137;g144bc779a46_1_61"/>
          <p:cNvSpPr txBox="1"/>
          <p:nvPr/>
        </p:nvSpPr>
        <p:spPr>
          <a:xfrm>
            <a:off x="0" y="0"/>
            <a:ext cx="7770000" cy="11853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2600"/>
              <a:buFont typeface="Arial"/>
              <a:buNone/>
            </a:pPr>
            <a:r>
              <a:rPr b="1" i="0" lang="en" sz="2600" u="none" cap="none" strike="noStrike">
                <a:solidFill>
                  <a:schemeClr val="dk1"/>
                </a:solidFill>
                <a:latin typeface="Garamond"/>
                <a:ea typeface="Garamond"/>
                <a:cs typeface="Garamond"/>
                <a:sym typeface="Garamond"/>
              </a:rPr>
              <a:t> The ethical consequences of robot-nudgers’ design</a:t>
            </a:r>
            <a:endParaRPr b="1" i="0" sz="26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2600"/>
              <a:buFont typeface="Arial"/>
              <a:buNone/>
            </a:pPr>
            <a:r>
              <a:t/>
            </a:r>
            <a:endParaRPr b="1" i="0" sz="2600" u="none" cap="none" strike="noStrike">
              <a:solidFill>
                <a:schemeClr val="dk1"/>
              </a:solidFill>
              <a:latin typeface="Garamond"/>
              <a:ea typeface="Garamond"/>
              <a:cs typeface="Garamond"/>
              <a:sym typeface="Garamond"/>
            </a:endParaRPr>
          </a:p>
        </p:txBody>
      </p:sp>
      <p:sp>
        <p:nvSpPr>
          <p:cNvPr id="138" name="Google Shape;138;g144bc779a46_1_61"/>
          <p:cNvSpPr txBox="1"/>
          <p:nvPr/>
        </p:nvSpPr>
        <p:spPr>
          <a:xfrm>
            <a:off x="-49750" y="525300"/>
            <a:ext cx="8854500" cy="1723800"/>
          </a:xfrm>
          <a:prstGeom prst="rect">
            <a:avLst/>
          </a:prstGeom>
          <a:noFill/>
          <a:ln>
            <a:noFill/>
          </a:ln>
        </p:spPr>
        <p:txBody>
          <a:bodyPr anchorCtr="0" anchor="t" bIns="91425" lIns="91425" spcFirstLastPara="1" rIns="91425" wrap="square" tIns="91425">
            <a:spAutoFit/>
          </a:bodyPr>
          <a:lstStyle/>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The literature on robot-nudging's ethics can be roughly divided into two macro</a:t>
            </a:r>
            <a:r>
              <a:rPr lang="en" sz="2000">
                <a:solidFill>
                  <a:schemeClr val="dk1"/>
                </a:solidFill>
                <a:latin typeface="Garamond"/>
                <a:ea typeface="Garamond"/>
                <a:cs typeface="Garamond"/>
                <a:sym typeface="Garamond"/>
              </a:rPr>
              <a:t>-</a:t>
            </a:r>
            <a:r>
              <a:rPr b="0" i="0" lang="en" sz="2000" u="none" cap="none" strike="noStrike">
                <a:solidFill>
                  <a:schemeClr val="dk1"/>
                </a:solidFill>
                <a:latin typeface="Garamond"/>
                <a:ea typeface="Garamond"/>
                <a:cs typeface="Garamond"/>
                <a:sym typeface="Garamond"/>
              </a:rPr>
              <a:t>areas:</a:t>
            </a:r>
            <a:endParaRPr b="0" i="0" sz="2000" u="none" cap="none" strike="noStrike">
              <a:solidFill>
                <a:schemeClr val="dk1"/>
              </a:solidFill>
              <a:latin typeface="Garamond"/>
              <a:ea typeface="Garamond"/>
              <a:cs typeface="Garamond"/>
              <a:sym typeface="Garamond"/>
            </a:endParaRPr>
          </a:p>
          <a:p>
            <a:pPr indent="0" lvl="0" marL="457200" marR="0" rtl="0" algn="just">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lang="en" sz="2000">
                <a:solidFill>
                  <a:schemeClr val="dk1"/>
                </a:solidFill>
                <a:latin typeface="Garamond"/>
                <a:ea typeface="Garamond"/>
                <a:cs typeface="Garamond"/>
                <a:sym typeface="Garamond"/>
              </a:rPr>
              <a:t>One </a:t>
            </a:r>
            <a:r>
              <a:rPr b="0" i="0" lang="en" sz="2000" u="none" cap="none" strike="noStrike">
                <a:solidFill>
                  <a:schemeClr val="dk1"/>
                </a:solidFill>
                <a:latin typeface="Garamond"/>
                <a:ea typeface="Garamond"/>
                <a:cs typeface="Garamond"/>
                <a:sym typeface="Garamond"/>
              </a:rPr>
              <a:t>is devoted to ethical concerns linked to the </a:t>
            </a:r>
            <a:r>
              <a:rPr b="1" i="0" lang="en" sz="2000" u="none" cap="none" strike="noStrike">
                <a:solidFill>
                  <a:schemeClr val="dk1"/>
                </a:solidFill>
                <a:latin typeface="Garamond"/>
                <a:ea typeface="Garamond"/>
                <a:cs typeface="Garamond"/>
                <a:sym typeface="Garamond"/>
              </a:rPr>
              <a:t>behavioral goals</a:t>
            </a:r>
            <a:r>
              <a:rPr b="0" i="0" lang="en" sz="2000" u="none" cap="none" strike="noStrike">
                <a:solidFill>
                  <a:schemeClr val="dk1"/>
                </a:solidFill>
                <a:latin typeface="Garamond"/>
                <a:ea typeface="Garamond"/>
                <a:cs typeface="Garamond"/>
                <a:sym typeface="Garamond"/>
              </a:rPr>
              <a:t> robot-nudgers should help to achieve:</a:t>
            </a:r>
            <a:endParaRPr b="0" i="0" sz="2000" u="none" cap="none" strike="noStrike">
              <a:solidFill>
                <a:schemeClr val="dk1"/>
              </a:solidFill>
              <a:latin typeface="Garamond"/>
              <a:ea typeface="Garamond"/>
              <a:cs typeface="Garamond"/>
              <a:sym typeface="Garamond"/>
            </a:endParaRPr>
          </a:p>
        </p:txBody>
      </p:sp>
      <p:sp>
        <p:nvSpPr>
          <p:cNvPr id="139" name="Google Shape;139;g144bc779a46_1_61"/>
          <p:cNvSpPr txBox="1"/>
          <p:nvPr/>
        </p:nvSpPr>
        <p:spPr>
          <a:xfrm>
            <a:off x="-641100" y="2396488"/>
            <a:ext cx="5213100" cy="2339700"/>
          </a:xfrm>
          <a:prstGeom prst="rect">
            <a:avLst/>
          </a:prstGeom>
          <a:noFill/>
          <a:ln>
            <a:noFill/>
          </a:ln>
        </p:spPr>
        <p:txBody>
          <a:bodyPr anchorCtr="0" anchor="t" bIns="91425" lIns="91425" spcFirstLastPara="1" rIns="91425" wrap="square" tIns="91425">
            <a:spAutoFit/>
          </a:bodyPr>
          <a:lstStyle/>
          <a:p>
            <a:pPr indent="-355600" lvl="0" marL="13716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Klincewicz (2019) on stoic ethics</a:t>
            </a:r>
            <a:endParaRPr b="0" i="0" sz="2000" u="none" cap="none" strike="noStrike">
              <a:solidFill>
                <a:schemeClr val="dk1"/>
              </a:solidFill>
              <a:latin typeface="Garamond"/>
              <a:ea typeface="Garamond"/>
              <a:cs typeface="Garamond"/>
              <a:sym typeface="Garamond"/>
            </a:endParaRPr>
          </a:p>
          <a:p>
            <a:pPr indent="0" lvl="0" marL="1371600" marR="0" rtl="0" algn="just">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Garamond"/>
              <a:ea typeface="Garamond"/>
              <a:cs typeface="Garamond"/>
              <a:sym typeface="Garamond"/>
            </a:endParaRPr>
          </a:p>
          <a:p>
            <a:pPr indent="-355600" lvl="0" marL="13716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Borenstein and Arkin on </a:t>
            </a:r>
            <a:r>
              <a:rPr lang="en" sz="2000">
                <a:solidFill>
                  <a:schemeClr val="dk1"/>
                </a:solidFill>
                <a:latin typeface="Garamond"/>
                <a:ea typeface="Garamond"/>
                <a:cs typeface="Garamond"/>
                <a:sym typeface="Garamond"/>
              </a:rPr>
              <a:t>promoting</a:t>
            </a:r>
            <a:r>
              <a:rPr b="0" i="0" lang="en" sz="2000" u="none" cap="none" strike="noStrike">
                <a:solidFill>
                  <a:schemeClr val="dk1"/>
                </a:solidFill>
                <a:latin typeface="Garamond"/>
                <a:ea typeface="Garamond"/>
                <a:cs typeface="Garamond"/>
                <a:sym typeface="Garamond"/>
              </a:rPr>
              <a:t> social justice (2015)</a:t>
            </a:r>
            <a:endParaRPr b="0" i="0" sz="2000" u="none" cap="none" strike="noStrike">
              <a:solidFill>
                <a:schemeClr val="dk1"/>
              </a:solidFill>
              <a:latin typeface="Garamond"/>
              <a:ea typeface="Garamond"/>
              <a:cs typeface="Garamond"/>
              <a:sym typeface="Garamond"/>
            </a:endParaRPr>
          </a:p>
          <a:p>
            <a:pPr indent="0" lvl="0" marL="1371600" marR="0" rtl="0" algn="just">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Garamond"/>
              <a:ea typeface="Garamond"/>
              <a:cs typeface="Garamond"/>
              <a:sym typeface="Garamond"/>
            </a:endParaRPr>
          </a:p>
          <a:p>
            <a:pPr indent="-355600" lvl="0" marL="13716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Howard and Sparrow (2021) on nudging sexual behaviours</a:t>
            </a:r>
            <a:endParaRPr b="0" i="0" sz="1400" u="none" cap="none" strike="noStrike">
              <a:solidFill>
                <a:srgbClr val="000000"/>
              </a:solidFill>
              <a:latin typeface="Arial"/>
              <a:ea typeface="Arial"/>
              <a:cs typeface="Arial"/>
              <a:sym typeface="Arial"/>
            </a:endParaRPr>
          </a:p>
        </p:txBody>
      </p:sp>
      <p:pic>
        <p:nvPicPr>
          <p:cNvPr id="140" name="Google Shape;140;g144bc779a46_1_61"/>
          <p:cNvPicPr preferRelativeResize="0"/>
          <p:nvPr/>
        </p:nvPicPr>
        <p:blipFill rotWithShape="1">
          <a:blip r:embed="rId3">
            <a:alphaModFix/>
          </a:blip>
          <a:srcRect b="0" l="0" r="0" t="0"/>
          <a:stretch/>
        </p:blipFill>
        <p:spPr>
          <a:xfrm>
            <a:off x="5206126" y="2581712"/>
            <a:ext cx="3516550" cy="196927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144bc779a46_1_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46" name="Google Shape;146;g144bc779a46_1_51"/>
          <p:cNvSpPr txBox="1"/>
          <p:nvPr/>
        </p:nvSpPr>
        <p:spPr>
          <a:xfrm>
            <a:off x="0" y="0"/>
            <a:ext cx="45720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2600"/>
              <a:buFont typeface="Arial"/>
              <a:buNone/>
            </a:pPr>
            <a:r>
              <a:rPr b="1" i="0" lang="en" sz="2600" u="none" cap="none" strike="noStrike">
                <a:solidFill>
                  <a:schemeClr val="dk1"/>
                </a:solidFill>
                <a:latin typeface="Garamond"/>
                <a:ea typeface="Garamond"/>
                <a:cs typeface="Garamond"/>
                <a:sym typeface="Garamond"/>
              </a:rPr>
              <a:t> Robot-nudging and its ethics</a:t>
            </a:r>
            <a:endParaRPr b="1" i="0" sz="2600" u="none" cap="none" strike="noStrike">
              <a:solidFill>
                <a:srgbClr val="000000"/>
              </a:solidFill>
              <a:latin typeface="Garamond"/>
              <a:ea typeface="Garamond"/>
              <a:cs typeface="Garamond"/>
              <a:sym typeface="Garamond"/>
            </a:endParaRPr>
          </a:p>
        </p:txBody>
      </p:sp>
      <p:sp>
        <p:nvSpPr>
          <p:cNvPr id="147" name="Google Shape;147;g144bc779a46_1_51"/>
          <p:cNvSpPr txBox="1"/>
          <p:nvPr/>
        </p:nvSpPr>
        <p:spPr>
          <a:xfrm>
            <a:off x="144743" y="809023"/>
            <a:ext cx="8854500" cy="8004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Garamond"/>
                <a:ea typeface="Garamond"/>
                <a:cs typeface="Garamond"/>
                <a:sym typeface="Garamond"/>
              </a:rPr>
              <a:t>The second macro</a:t>
            </a:r>
            <a:r>
              <a:rPr lang="en" sz="2000">
                <a:solidFill>
                  <a:schemeClr val="dk1"/>
                </a:solidFill>
                <a:latin typeface="Garamond"/>
                <a:ea typeface="Garamond"/>
                <a:cs typeface="Garamond"/>
                <a:sym typeface="Garamond"/>
              </a:rPr>
              <a:t>-</a:t>
            </a:r>
            <a:r>
              <a:rPr b="0" i="0" lang="en" sz="2000" u="none" cap="none" strike="noStrike">
                <a:solidFill>
                  <a:schemeClr val="dk1"/>
                </a:solidFill>
                <a:latin typeface="Garamond"/>
                <a:ea typeface="Garamond"/>
                <a:cs typeface="Garamond"/>
                <a:sym typeface="Garamond"/>
              </a:rPr>
              <a:t>area addresses the ethical questions raised when </a:t>
            </a:r>
            <a:r>
              <a:rPr b="1" i="0" lang="en" sz="2000" u="none" cap="none" strike="noStrike">
                <a:solidFill>
                  <a:schemeClr val="dk1"/>
                </a:solidFill>
                <a:latin typeface="Garamond"/>
                <a:ea typeface="Garamond"/>
                <a:cs typeface="Garamond"/>
                <a:sym typeface="Garamond"/>
              </a:rPr>
              <a:t>nudging processes</a:t>
            </a:r>
            <a:r>
              <a:rPr b="0" i="0" lang="en" sz="2000" u="none" cap="none" strike="noStrike">
                <a:solidFill>
                  <a:schemeClr val="dk1"/>
                </a:solidFill>
                <a:latin typeface="Garamond"/>
                <a:ea typeface="Garamond"/>
                <a:cs typeface="Garamond"/>
                <a:sym typeface="Garamond"/>
              </a:rPr>
              <a:t> are considered:</a:t>
            </a:r>
            <a:endParaRPr b="0" i="0" sz="2000" u="none" cap="none" strike="noStrike">
              <a:solidFill>
                <a:schemeClr val="dk1"/>
              </a:solidFill>
              <a:latin typeface="Garamond"/>
              <a:ea typeface="Garamond"/>
              <a:cs typeface="Garamond"/>
              <a:sym typeface="Garamond"/>
            </a:endParaRPr>
          </a:p>
        </p:txBody>
      </p:sp>
      <p:pic>
        <p:nvPicPr>
          <p:cNvPr id="148" name="Google Shape;148;g144bc779a46_1_51"/>
          <p:cNvPicPr preferRelativeResize="0"/>
          <p:nvPr/>
        </p:nvPicPr>
        <p:blipFill rotWithShape="1">
          <a:blip r:embed="rId3">
            <a:alphaModFix/>
          </a:blip>
          <a:srcRect b="0" l="0" r="0" t="0"/>
          <a:stretch/>
        </p:blipFill>
        <p:spPr>
          <a:xfrm>
            <a:off x="5948827" y="2288862"/>
            <a:ext cx="3072321" cy="2044475"/>
          </a:xfrm>
          <a:prstGeom prst="rect">
            <a:avLst/>
          </a:prstGeom>
          <a:noFill/>
          <a:ln>
            <a:noFill/>
          </a:ln>
        </p:spPr>
      </p:pic>
      <p:sp>
        <p:nvSpPr>
          <p:cNvPr id="149" name="Google Shape;149;g144bc779a46_1_51"/>
          <p:cNvSpPr txBox="1"/>
          <p:nvPr/>
        </p:nvSpPr>
        <p:spPr>
          <a:xfrm>
            <a:off x="-420805" y="1833438"/>
            <a:ext cx="6048900" cy="2647500"/>
          </a:xfrm>
          <a:prstGeom prst="rect">
            <a:avLst/>
          </a:prstGeom>
          <a:noFill/>
          <a:ln>
            <a:noFill/>
          </a:ln>
        </p:spPr>
        <p:txBody>
          <a:bodyPr anchorCtr="0" anchor="t" bIns="91425" lIns="91425" spcFirstLastPara="1" rIns="91425" wrap="square" tIns="91425">
            <a:spAutoFit/>
          </a:bodyPr>
          <a:lstStyle/>
          <a:p>
            <a:pPr indent="-355600" lvl="0" marL="13716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Borenstein and Arkin (2015) discussed the kind of control on nudges' aims that should be granted to nudgees</a:t>
            </a:r>
            <a:endParaRPr b="0" i="0" sz="2000" u="none" cap="none" strike="noStrike">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Garamond"/>
              <a:ea typeface="Garamond"/>
              <a:cs typeface="Garamond"/>
              <a:sym typeface="Garamond"/>
            </a:endParaRPr>
          </a:p>
          <a:p>
            <a:pPr indent="-355600" lvl="0" marL="13716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Rodogno (2020) points out how social robots, as opposed to human nudgers, could promote behavioral changes influencing users' overall cognitive and affective states.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144f0a22d53_0_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55" name="Google Shape;155;g144f0a22d53_0_27"/>
          <p:cNvSpPr txBox="1"/>
          <p:nvPr/>
        </p:nvSpPr>
        <p:spPr>
          <a:xfrm>
            <a:off x="0" y="0"/>
            <a:ext cx="8472600" cy="585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2600">
                <a:solidFill>
                  <a:schemeClr val="dk1"/>
                </a:solidFill>
                <a:latin typeface="Garamond"/>
                <a:ea typeface="Garamond"/>
                <a:cs typeface="Garamond"/>
                <a:sym typeface="Garamond"/>
              </a:rPr>
              <a:t>Nudges’ transparency in Robot-nudging </a:t>
            </a:r>
            <a:endParaRPr b="1" sz="2600">
              <a:solidFill>
                <a:schemeClr val="dk1"/>
              </a:solidFill>
              <a:latin typeface="Garamond"/>
              <a:ea typeface="Garamond"/>
              <a:cs typeface="Garamond"/>
              <a:sym typeface="Garamond"/>
            </a:endParaRPr>
          </a:p>
        </p:txBody>
      </p:sp>
      <p:sp>
        <p:nvSpPr>
          <p:cNvPr id="156" name="Google Shape;156;g144f0a22d53_0_27"/>
          <p:cNvSpPr txBox="1"/>
          <p:nvPr/>
        </p:nvSpPr>
        <p:spPr>
          <a:xfrm>
            <a:off x="209388" y="846774"/>
            <a:ext cx="8725200" cy="2031900"/>
          </a:xfrm>
          <a:prstGeom prst="rect">
            <a:avLst/>
          </a:prstGeom>
          <a:noFill/>
          <a:ln>
            <a:noFill/>
          </a:ln>
        </p:spPr>
        <p:txBody>
          <a:bodyPr anchorCtr="0" anchor="t" bIns="91425" lIns="91425" spcFirstLastPara="1" rIns="91425" wrap="square" tIns="91425">
            <a:spAutoFit/>
          </a:bodyPr>
          <a:lstStyle/>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Our contribution concerns the process and modalities of nudging and how they affect the strength of nudges. We focus on </a:t>
            </a:r>
            <a:r>
              <a:rPr b="1" i="0" lang="en" sz="2000" u="none" cap="none" strike="noStrike">
                <a:solidFill>
                  <a:schemeClr val="dk1"/>
                </a:solidFill>
                <a:latin typeface="Garamond"/>
                <a:ea typeface="Garamond"/>
                <a:cs typeface="Garamond"/>
                <a:sym typeface="Garamond"/>
              </a:rPr>
              <a:t>transparency</a:t>
            </a:r>
            <a:r>
              <a:rPr b="0" i="0" lang="en" sz="2000" u="none" cap="none" strike="noStrike">
                <a:solidFill>
                  <a:schemeClr val="dk1"/>
                </a:solidFill>
                <a:latin typeface="Garamond"/>
                <a:ea typeface="Garamond"/>
                <a:cs typeface="Garamond"/>
                <a:sym typeface="Garamond"/>
              </a:rPr>
              <a:t> </a:t>
            </a:r>
            <a:r>
              <a:rPr lang="en" sz="2000">
                <a:solidFill>
                  <a:schemeClr val="dk1"/>
                </a:solidFill>
                <a:latin typeface="Garamond"/>
                <a:ea typeface="Garamond"/>
                <a:cs typeface="Garamond"/>
                <a:sym typeface="Garamond"/>
              </a:rPr>
              <a:t>in robot-nudging, a somehow </a:t>
            </a:r>
            <a:r>
              <a:rPr lang="en" sz="2000">
                <a:solidFill>
                  <a:schemeClr val="dk1"/>
                </a:solidFill>
                <a:latin typeface="Garamond"/>
                <a:ea typeface="Garamond"/>
                <a:cs typeface="Garamond"/>
                <a:sym typeface="Garamond"/>
              </a:rPr>
              <a:t>surprisingly</a:t>
            </a:r>
            <a:r>
              <a:rPr lang="en" sz="2000">
                <a:solidFill>
                  <a:schemeClr val="dk1"/>
                </a:solidFill>
                <a:latin typeface="Garamond"/>
                <a:ea typeface="Garamond"/>
                <a:cs typeface="Garamond"/>
                <a:sym typeface="Garamond"/>
              </a:rPr>
              <a:t> overlooked aspect.</a:t>
            </a:r>
            <a:endParaRPr sz="2000">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None/>
            </a:pPr>
            <a:r>
              <a:t/>
            </a:r>
            <a:endParaRPr sz="2000">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lang="en" sz="2000">
                <a:solidFill>
                  <a:schemeClr val="dk1"/>
                </a:solidFill>
                <a:latin typeface="Garamond"/>
                <a:ea typeface="Garamond"/>
                <a:cs typeface="Garamond"/>
                <a:sym typeface="Garamond"/>
              </a:rPr>
              <a:t>I provide starting points to integrate issues related to transparency within the debate on the ethics of robot-nudging. Two broad ethically relevant point</a:t>
            </a:r>
            <a:endParaRPr sz="2000">
              <a:solidFill>
                <a:schemeClr val="dk1"/>
              </a:solidFill>
              <a:latin typeface="Garamond"/>
              <a:ea typeface="Garamond"/>
              <a:cs typeface="Garamond"/>
              <a:sym typeface="Garamond"/>
            </a:endParaRPr>
          </a:p>
        </p:txBody>
      </p:sp>
      <p:pic>
        <p:nvPicPr>
          <p:cNvPr id="157" name="Google Shape;157;g144f0a22d53_0_27"/>
          <p:cNvPicPr preferRelativeResize="0"/>
          <p:nvPr/>
        </p:nvPicPr>
        <p:blipFill rotWithShape="1">
          <a:blip r:embed="rId3">
            <a:alphaModFix/>
          </a:blip>
          <a:srcRect b="11847" l="0" r="0" t="0"/>
          <a:stretch/>
        </p:blipFill>
        <p:spPr>
          <a:xfrm>
            <a:off x="2971825" y="3030400"/>
            <a:ext cx="3200325" cy="2113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15a0c89a4ba_1_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63" name="Google Shape;163;g15a0c89a4ba_1_18"/>
          <p:cNvSpPr txBox="1"/>
          <p:nvPr/>
        </p:nvSpPr>
        <p:spPr>
          <a:xfrm>
            <a:off x="0" y="0"/>
            <a:ext cx="8472600" cy="585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2600">
                <a:solidFill>
                  <a:schemeClr val="dk1"/>
                </a:solidFill>
                <a:latin typeface="Garamond"/>
                <a:ea typeface="Garamond"/>
                <a:cs typeface="Garamond"/>
                <a:sym typeface="Garamond"/>
              </a:rPr>
              <a:t>Nudges’ transparency in Robot-nudging </a:t>
            </a:r>
            <a:endParaRPr b="1" sz="2600">
              <a:solidFill>
                <a:schemeClr val="dk1"/>
              </a:solidFill>
              <a:latin typeface="Garamond"/>
              <a:ea typeface="Garamond"/>
              <a:cs typeface="Garamond"/>
              <a:sym typeface="Garamond"/>
            </a:endParaRPr>
          </a:p>
        </p:txBody>
      </p:sp>
      <p:sp>
        <p:nvSpPr>
          <p:cNvPr id="164" name="Google Shape;164;g15a0c89a4ba_1_18"/>
          <p:cNvSpPr txBox="1"/>
          <p:nvPr/>
        </p:nvSpPr>
        <p:spPr>
          <a:xfrm>
            <a:off x="383850" y="663150"/>
            <a:ext cx="8376300" cy="3817200"/>
          </a:xfrm>
          <a:prstGeom prst="rect">
            <a:avLst/>
          </a:prstGeom>
          <a:noFill/>
          <a:ln>
            <a:noFill/>
          </a:ln>
        </p:spPr>
        <p:txBody>
          <a:bodyPr anchorCtr="0" anchor="t" bIns="91425" lIns="91425" spcFirstLastPara="1" rIns="91425" wrap="square" tIns="91425">
            <a:spAutoFit/>
          </a:bodyPr>
          <a:lstStyle/>
          <a:p>
            <a:pPr indent="-368300" lvl="0" marL="457200" marR="0" rtl="0" algn="just">
              <a:lnSpc>
                <a:spcPct val="100000"/>
              </a:lnSpc>
              <a:spcBef>
                <a:spcPts val="0"/>
              </a:spcBef>
              <a:spcAft>
                <a:spcPts val="0"/>
              </a:spcAft>
              <a:buClr>
                <a:schemeClr val="dk1"/>
              </a:buClr>
              <a:buSzPts val="2200"/>
              <a:buFont typeface="Garamond"/>
              <a:buChar char="●"/>
            </a:pPr>
            <a:r>
              <a:rPr b="1" lang="en" sz="2200">
                <a:solidFill>
                  <a:schemeClr val="dk1"/>
                </a:solidFill>
                <a:latin typeface="Garamond"/>
                <a:ea typeface="Garamond"/>
                <a:cs typeface="Garamond"/>
                <a:sym typeface="Garamond"/>
              </a:rPr>
              <a:t>Customizations (of nudge)</a:t>
            </a:r>
            <a:endParaRPr b="1" sz="2200">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None/>
            </a:pPr>
            <a:r>
              <a:t/>
            </a:r>
            <a:endParaRPr sz="2000">
              <a:solidFill>
                <a:schemeClr val="dk1"/>
              </a:solidFill>
              <a:latin typeface="Garamond"/>
              <a:ea typeface="Garamond"/>
              <a:cs typeface="Garamond"/>
              <a:sym typeface="Garamond"/>
            </a:endParaRPr>
          </a:p>
          <a:p>
            <a:pPr indent="-355600" lvl="0" marL="457200" rtl="0" algn="just">
              <a:spcBef>
                <a:spcPts val="0"/>
              </a:spcBef>
              <a:spcAft>
                <a:spcPts val="0"/>
              </a:spcAft>
              <a:buClr>
                <a:schemeClr val="dk1"/>
              </a:buClr>
              <a:buSzPts val="2000"/>
              <a:buFont typeface="Garamond"/>
              <a:buChar char="-"/>
            </a:pPr>
            <a:r>
              <a:rPr lang="en" sz="2000">
                <a:solidFill>
                  <a:schemeClr val="dk1"/>
                </a:solidFill>
                <a:latin typeface="Garamond"/>
                <a:ea typeface="Garamond"/>
                <a:cs typeface="Garamond"/>
                <a:sym typeface="Garamond"/>
              </a:rPr>
              <a:t>In</a:t>
            </a:r>
            <a:r>
              <a:rPr lang="en" sz="2000">
                <a:solidFill>
                  <a:schemeClr val="dk1"/>
                </a:solidFill>
                <a:latin typeface="Garamond"/>
                <a:ea typeface="Garamond"/>
                <a:cs typeface="Garamond"/>
                <a:sym typeface="Garamond"/>
              </a:rPr>
              <a:t> human-human interactions, nudgers typically implement nudges to modify </a:t>
            </a:r>
            <a:r>
              <a:rPr i="1" lang="en" sz="2000">
                <a:solidFill>
                  <a:schemeClr val="dk1"/>
                </a:solidFill>
                <a:latin typeface="Garamond"/>
                <a:ea typeface="Garamond"/>
                <a:cs typeface="Garamond"/>
                <a:sym typeface="Garamond"/>
              </a:rPr>
              <a:t>univocally</a:t>
            </a:r>
            <a:r>
              <a:rPr lang="en" sz="2000">
                <a:solidFill>
                  <a:schemeClr val="dk1"/>
                </a:solidFill>
                <a:latin typeface="Garamond"/>
                <a:ea typeface="Garamond"/>
                <a:cs typeface="Garamond"/>
                <a:sym typeface="Garamond"/>
              </a:rPr>
              <a:t> the choice environment (cafeteria example): At most, nudgers tailor nudges' influence at sub-group level (Page et al. 2020: reminder text messages to apply for receiving federal student aid)</a:t>
            </a:r>
            <a:endParaRPr sz="2000">
              <a:solidFill>
                <a:schemeClr val="dk1"/>
              </a:solidFill>
              <a:latin typeface="Garamond"/>
              <a:ea typeface="Garamond"/>
              <a:cs typeface="Garamond"/>
              <a:sym typeface="Garamond"/>
            </a:endParaRPr>
          </a:p>
          <a:p>
            <a:pPr indent="0" lvl="0" marL="457200" rtl="0" algn="just">
              <a:spcBef>
                <a:spcPts val="0"/>
              </a:spcBef>
              <a:spcAft>
                <a:spcPts val="0"/>
              </a:spcAft>
              <a:buNone/>
            </a:pPr>
            <a:r>
              <a:t/>
            </a:r>
            <a:endParaRPr sz="2000">
              <a:solidFill>
                <a:schemeClr val="dk1"/>
              </a:solidFill>
              <a:latin typeface="Garamond"/>
              <a:ea typeface="Garamond"/>
              <a:cs typeface="Garamond"/>
              <a:sym typeface="Garamond"/>
            </a:endParaRPr>
          </a:p>
          <a:p>
            <a:pPr indent="-355600" lvl="0" marL="457200" rtl="0" algn="just">
              <a:spcBef>
                <a:spcPts val="0"/>
              </a:spcBef>
              <a:spcAft>
                <a:spcPts val="0"/>
              </a:spcAft>
              <a:buClr>
                <a:schemeClr val="dk1"/>
              </a:buClr>
              <a:buSzPts val="2000"/>
              <a:buFont typeface="Garamond"/>
              <a:buChar char="-"/>
            </a:pPr>
            <a:r>
              <a:rPr lang="en" sz="2000">
                <a:solidFill>
                  <a:schemeClr val="dk1"/>
                </a:solidFill>
                <a:latin typeface="Garamond"/>
                <a:ea typeface="Garamond"/>
                <a:cs typeface="Garamond"/>
                <a:sym typeface="Garamond"/>
              </a:rPr>
              <a:t>With robot nudgers is another matter: robots are tools able to customize their actions in accordance with the specific user. E.g. The degree of detailing in identifying the exact reference network when peer pressure is exploited can be virtually customized to an individual level.</a:t>
            </a:r>
            <a:endParaRPr sz="2000">
              <a:solidFill>
                <a:schemeClr val="dk1"/>
              </a:solidFill>
              <a:latin typeface="Garamond"/>
              <a:ea typeface="Garamond"/>
              <a:cs typeface="Garamond"/>
              <a:sym typeface="Garamond"/>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15a0c89a4ba_1_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70" name="Google Shape;170;g15a0c89a4ba_1_56"/>
          <p:cNvSpPr txBox="1"/>
          <p:nvPr/>
        </p:nvSpPr>
        <p:spPr>
          <a:xfrm>
            <a:off x="0" y="0"/>
            <a:ext cx="8472600" cy="585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2600">
                <a:solidFill>
                  <a:schemeClr val="dk1"/>
                </a:solidFill>
                <a:latin typeface="Garamond"/>
                <a:ea typeface="Garamond"/>
                <a:cs typeface="Garamond"/>
                <a:sym typeface="Garamond"/>
              </a:rPr>
              <a:t>Nudges’ transparency in Robot-nudging </a:t>
            </a:r>
            <a:endParaRPr b="1" sz="2600">
              <a:solidFill>
                <a:schemeClr val="dk1"/>
              </a:solidFill>
              <a:latin typeface="Garamond"/>
              <a:ea typeface="Garamond"/>
              <a:cs typeface="Garamond"/>
              <a:sym typeface="Garamond"/>
            </a:endParaRPr>
          </a:p>
        </p:txBody>
      </p:sp>
      <p:sp>
        <p:nvSpPr>
          <p:cNvPr id="171" name="Google Shape;171;g15a0c89a4ba_1_56"/>
          <p:cNvSpPr txBox="1"/>
          <p:nvPr/>
        </p:nvSpPr>
        <p:spPr>
          <a:xfrm>
            <a:off x="159650" y="663150"/>
            <a:ext cx="8376300" cy="1754700"/>
          </a:xfrm>
          <a:prstGeom prst="rect">
            <a:avLst/>
          </a:prstGeom>
          <a:noFill/>
          <a:ln>
            <a:noFill/>
          </a:ln>
        </p:spPr>
        <p:txBody>
          <a:bodyPr anchorCtr="0" anchor="t" bIns="91425" lIns="91425" spcFirstLastPara="1" rIns="91425" wrap="square" tIns="91425">
            <a:spAutoFit/>
          </a:bodyPr>
          <a:lstStyle/>
          <a:p>
            <a:pPr indent="-368300" lvl="0" marL="457200" marR="0" rtl="0" algn="just">
              <a:lnSpc>
                <a:spcPct val="100000"/>
              </a:lnSpc>
              <a:spcBef>
                <a:spcPts val="0"/>
              </a:spcBef>
              <a:spcAft>
                <a:spcPts val="0"/>
              </a:spcAft>
              <a:buClr>
                <a:schemeClr val="dk1"/>
              </a:buClr>
              <a:buSzPts val="2200"/>
              <a:buFont typeface="Garamond"/>
              <a:buChar char="●"/>
            </a:pPr>
            <a:r>
              <a:rPr b="1" lang="en" sz="2200">
                <a:solidFill>
                  <a:schemeClr val="dk1"/>
                </a:solidFill>
                <a:latin typeface="Garamond"/>
                <a:ea typeface="Garamond"/>
                <a:cs typeface="Garamond"/>
                <a:sym typeface="Garamond"/>
              </a:rPr>
              <a:t>Customizations (of transparency)</a:t>
            </a:r>
            <a:endParaRPr b="1" sz="2200">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None/>
            </a:pPr>
            <a:r>
              <a:t/>
            </a:r>
            <a:endParaRPr sz="2000">
              <a:solidFill>
                <a:schemeClr val="dk1"/>
              </a:solidFill>
              <a:latin typeface="Garamond"/>
              <a:ea typeface="Garamond"/>
              <a:cs typeface="Garamond"/>
              <a:sym typeface="Garamond"/>
            </a:endParaRPr>
          </a:p>
          <a:p>
            <a:pPr indent="-355600" lvl="0" marL="457200" rtl="0" algn="just">
              <a:spcBef>
                <a:spcPts val="0"/>
              </a:spcBef>
              <a:spcAft>
                <a:spcPts val="0"/>
              </a:spcAft>
              <a:buClr>
                <a:schemeClr val="dk1"/>
              </a:buClr>
              <a:buSzPts val="2000"/>
              <a:buFont typeface="Garamond"/>
              <a:buChar char="-"/>
            </a:pPr>
            <a:r>
              <a:rPr lang="en" sz="2000">
                <a:solidFill>
                  <a:schemeClr val="dk1"/>
                </a:solidFill>
                <a:latin typeface="Garamond"/>
                <a:ea typeface="Garamond"/>
                <a:cs typeface="Garamond"/>
                <a:sym typeface="Garamond"/>
              </a:rPr>
              <a:t>I</a:t>
            </a:r>
            <a:r>
              <a:rPr lang="en" sz="2000">
                <a:solidFill>
                  <a:schemeClr val="dk1"/>
                </a:solidFill>
                <a:latin typeface="Garamond"/>
                <a:ea typeface="Garamond"/>
                <a:cs typeface="Garamond"/>
                <a:sym typeface="Garamond"/>
              </a:rPr>
              <a:t>ndividual level customization also regards the kind and degree of transparency granted to nudgees. Considering robots, </a:t>
            </a:r>
            <a:r>
              <a:rPr b="1" lang="en" sz="2000">
                <a:solidFill>
                  <a:schemeClr val="dk1"/>
                </a:solidFill>
                <a:latin typeface="Garamond"/>
                <a:ea typeface="Garamond"/>
                <a:cs typeface="Garamond"/>
                <a:sym typeface="Garamond"/>
              </a:rPr>
              <a:t>customized transparency</a:t>
            </a:r>
            <a:r>
              <a:rPr lang="en" sz="2000">
                <a:solidFill>
                  <a:schemeClr val="dk1"/>
                </a:solidFill>
                <a:latin typeface="Garamond"/>
                <a:ea typeface="Garamond"/>
                <a:cs typeface="Garamond"/>
                <a:sym typeface="Garamond"/>
              </a:rPr>
              <a:t> is available.</a:t>
            </a:r>
            <a:endParaRPr>
              <a:solidFill>
                <a:schemeClr val="dk1"/>
              </a:solidFill>
            </a:endParaRPr>
          </a:p>
        </p:txBody>
      </p:sp>
      <p:pic>
        <p:nvPicPr>
          <p:cNvPr id="172" name="Google Shape;172;g15a0c89a4ba_1_56"/>
          <p:cNvPicPr preferRelativeResize="0"/>
          <p:nvPr/>
        </p:nvPicPr>
        <p:blipFill rotWithShape="1">
          <a:blip r:embed="rId3">
            <a:alphaModFix/>
          </a:blip>
          <a:srcRect b="12887" l="0" r="0" t="7361"/>
          <a:stretch/>
        </p:blipFill>
        <p:spPr>
          <a:xfrm>
            <a:off x="2907750" y="2416050"/>
            <a:ext cx="2657108" cy="22453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ff3c90d14b_0_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78" name="Google Shape;178;gff3c90d14b_0_1"/>
          <p:cNvSpPr txBox="1"/>
          <p:nvPr/>
        </p:nvSpPr>
        <p:spPr>
          <a:xfrm>
            <a:off x="0" y="0"/>
            <a:ext cx="8472600" cy="781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2600">
                <a:solidFill>
                  <a:schemeClr val="dk1"/>
                </a:solidFill>
                <a:latin typeface="Garamond"/>
                <a:ea typeface="Garamond"/>
                <a:cs typeface="Garamond"/>
                <a:sym typeface="Garamond"/>
              </a:rPr>
              <a:t>Nudges’ transparency in robot-nudging </a:t>
            </a:r>
            <a:endParaRPr b="1" sz="2600">
              <a:solidFill>
                <a:schemeClr val="dk1"/>
              </a:solidFill>
              <a:latin typeface="Garamond"/>
              <a:ea typeface="Garamond"/>
              <a:cs typeface="Garamond"/>
              <a:sym typeface="Garamond"/>
            </a:endParaRPr>
          </a:p>
        </p:txBody>
      </p:sp>
      <p:sp>
        <p:nvSpPr>
          <p:cNvPr id="179" name="Google Shape;179;gff3c90d14b_0_1"/>
          <p:cNvSpPr txBox="1"/>
          <p:nvPr/>
        </p:nvSpPr>
        <p:spPr>
          <a:xfrm>
            <a:off x="209400" y="585000"/>
            <a:ext cx="8376300" cy="732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None/>
            </a:pPr>
            <a:r>
              <a:rPr b="1" lang="en" sz="2200">
                <a:solidFill>
                  <a:schemeClr val="dk1"/>
                </a:solidFill>
                <a:latin typeface="Garamond"/>
                <a:ea typeface="Garamond"/>
                <a:cs typeface="Garamond"/>
                <a:sym typeface="Garamond"/>
              </a:rPr>
              <a:t>Customization raises several questions ethically relevant:</a:t>
            </a:r>
            <a:endParaRPr b="1" sz="2200">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None/>
            </a:pPr>
            <a:r>
              <a:t/>
            </a:r>
            <a:endParaRPr>
              <a:solidFill>
                <a:schemeClr val="dk1"/>
              </a:solidFill>
            </a:endParaRPr>
          </a:p>
        </p:txBody>
      </p:sp>
      <p:sp>
        <p:nvSpPr>
          <p:cNvPr id="180" name="Google Shape;180;gff3c90d14b_0_1"/>
          <p:cNvSpPr txBox="1"/>
          <p:nvPr/>
        </p:nvSpPr>
        <p:spPr>
          <a:xfrm>
            <a:off x="61500" y="1709850"/>
            <a:ext cx="8772900" cy="17238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Font typeface="Garamond"/>
              <a:buChar char="-"/>
            </a:pPr>
            <a:r>
              <a:rPr b="1" lang="en" sz="2000">
                <a:solidFill>
                  <a:schemeClr val="dk1"/>
                </a:solidFill>
                <a:latin typeface="Garamond"/>
                <a:ea typeface="Garamond"/>
                <a:cs typeface="Garamond"/>
                <a:sym typeface="Garamond"/>
              </a:rPr>
              <a:t>Who </a:t>
            </a:r>
            <a:r>
              <a:rPr lang="en" sz="2000">
                <a:solidFill>
                  <a:schemeClr val="dk1"/>
                </a:solidFill>
                <a:latin typeface="Garamond"/>
                <a:ea typeface="Garamond"/>
                <a:cs typeface="Garamond"/>
                <a:sym typeface="Garamond"/>
              </a:rPr>
              <a:t>should be </a:t>
            </a:r>
            <a:r>
              <a:rPr b="1" lang="en" sz="2000">
                <a:solidFill>
                  <a:schemeClr val="dk1"/>
                </a:solidFill>
                <a:latin typeface="Garamond"/>
                <a:ea typeface="Garamond"/>
                <a:cs typeface="Garamond"/>
                <a:sym typeface="Garamond"/>
              </a:rPr>
              <a:t>in charge</a:t>
            </a:r>
            <a:r>
              <a:rPr lang="en" sz="2000">
                <a:solidFill>
                  <a:schemeClr val="dk1"/>
                </a:solidFill>
                <a:latin typeface="Garamond"/>
                <a:ea typeface="Garamond"/>
                <a:cs typeface="Garamond"/>
                <a:sym typeface="Garamond"/>
              </a:rPr>
              <a:t> of the setting of nudges and their transparency? Should be the nudger or the nudgee? How to solve eventual conflicts? E.g. </a:t>
            </a:r>
            <a:r>
              <a:rPr lang="en" sz="2000">
                <a:solidFill>
                  <a:schemeClr val="dk1"/>
                </a:solidFill>
                <a:latin typeface="Garamond"/>
                <a:ea typeface="Garamond"/>
                <a:cs typeface="Garamond"/>
                <a:sym typeface="Garamond"/>
              </a:rPr>
              <a:t>the nudgee could prefer a version of transparency for which the burden to detect and comprehend nudge is totally on her; contrariwise, the nudger could retain more suitable to take charge of that burden.</a:t>
            </a:r>
            <a:endParaRPr sz="1800">
              <a:solidFill>
                <a:schemeClr val="dk1"/>
              </a:solidFill>
              <a:latin typeface="Garamond"/>
              <a:ea typeface="Garamond"/>
              <a:cs typeface="Garamond"/>
              <a:sym typeface="Garamo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15a4c8c7b6a_0_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86" name="Google Shape;186;g15a4c8c7b6a_0_0"/>
          <p:cNvSpPr txBox="1"/>
          <p:nvPr/>
        </p:nvSpPr>
        <p:spPr>
          <a:xfrm>
            <a:off x="0" y="0"/>
            <a:ext cx="8472600" cy="585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2600">
                <a:solidFill>
                  <a:schemeClr val="dk1"/>
                </a:solidFill>
                <a:latin typeface="Garamond"/>
                <a:ea typeface="Garamond"/>
                <a:cs typeface="Garamond"/>
                <a:sym typeface="Garamond"/>
              </a:rPr>
              <a:t>Nudges’ transparency in robot-nudging </a:t>
            </a:r>
            <a:endParaRPr b="1" sz="2600">
              <a:solidFill>
                <a:schemeClr val="dk1"/>
              </a:solidFill>
              <a:latin typeface="Garamond"/>
              <a:ea typeface="Garamond"/>
              <a:cs typeface="Garamond"/>
              <a:sym typeface="Garamond"/>
            </a:endParaRPr>
          </a:p>
        </p:txBody>
      </p:sp>
      <p:sp>
        <p:nvSpPr>
          <p:cNvPr id="187" name="Google Shape;187;g15a4c8c7b6a_0_0"/>
          <p:cNvSpPr txBox="1"/>
          <p:nvPr/>
        </p:nvSpPr>
        <p:spPr>
          <a:xfrm>
            <a:off x="209400" y="585000"/>
            <a:ext cx="8376300" cy="738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None/>
            </a:pPr>
            <a:r>
              <a:rPr b="1" lang="en" sz="2200">
                <a:solidFill>
                  <a:schemeClr val="dk1"/>
                </a:solidFill>
                <a:latin typeface="Garamond"/>
                <a:ea typeface="Garamond"/>
                <a:cs typeface="Garamond"/>
                <a:sym typeface="Garamond"/>
              </a:rPr>
              <a:t>Customization raises several questions ethically relevant:</a:t>
            </a:r>
            <a:endParaRPr b="1" sz="2200">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None/>
            </a:pPr>
            <a:r>
              <a:t/>
            </a:r>
            <a:endParaRPr>
              <a:solidFill>
                <a:schemeClr val="dk1"/>
              </a:solidFill>
            </a:endParaRPr>
          </a:p>
        </p:txBody>
      </p:sp>
      <p:sp>
        <p:nvSpPr>
          <p:cNvPr id="188" name="Google Shape;188;g15a4c8c7b6a_0_0"/>
          <p:cNvSpPr txBox="1"/>
          <p:nvPr/>
        </p:nvSpPr>
        <p:spPr>
          <a:xfrm>
            <a:off x="61488" y="1242282"/>
            <a:ext cx="9021000" cy="4926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dk1"/>
              </a:buClr>
              <a:buSzPts val="2000"/>
              <a:buFont typeface="Garamond"/>
              <a:buChar char="-"/>
            </a:pPr>
            <a:r>
              <a:rPr lang="en" sz="2000">
                <a:solidFill>
                  <a:schemeClr val="dk1"/>
                </a:solidFill>
                <a:latin typeface="Garamond"/>
                <a:ea typeface="Garamond"/>
                <a:cs typeface="Garamond"/>
                <a:sym typeface="Garamond"/>
              </a:rPr>
              <a:t>In any case, are there options that should be forbidden being ethically improper?</a:t>
            </a:r>
            <a:endParaRPr sz="2000">
              <a:solidFill>
                <a:schemeClr val="dk1"/>
              </a:solidFill>
              <a:latin typeface="Garamond"/>
              <a:ea typeface="Garamond"/>
              <a:cs typeface="Garamond"/>
              <a:sym typeface="Garamond"/>
            </a:endParaRPr>
          </a:p>
        </p:txBody>
      </p:sp>
      <p:sp>
        <p:nvSpPr>
          <p:cNvPr id="189" name="Google Shape;189;g15a4c8c7b6a_0_0"/>
          <p:cNvSpPr txBox="1"/>
          <p:nvPr/>
        </p:nvSpPr>
        <p:spPr>
          <a:xfrm>
            <a:off x="308850" y="1966100"/>
            <a:ext cx="4934100" cy="23397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Font typeface="Garamond"/>
              <a:buChar char="●"/>
            </a:pPr>
            <a:r>
              <a:rPr b="1" lang="en" sz="2000">
                <a:solidFill>
                  <a:schemeClr val="dk1"/>
                </a:solidFill>
                <a:latin typeface="Garamond"/>
                <a:ea typeface="Garamond"/>
                <a:cs typeface="Garamond"/>
                <a:sym typeface="Garamond"/>
              </a:rPr>
              <a:t>Scenario 1</a:t>
            </a:r>
            <a:r>
              <a:rPr lang="en" sz="2000">
                <a:solidFill>
                  <a:schemeClr val="dk1"/>
                </a:solidFill>
                <a:latin typeface="Garamond"/>
                <a:ea typeface="Garamond"/>
                <a:cs typeface="Garamond"/>
                <a:sym typeface="Garamond"/>
              </a:rPr>
              <a:t>: an obese person relies upon the help of a robot-nudger to lose weight. She is persuaded, rightly or wrongly, that transparency would impede her from reaching the aim and consequently opt for a complete and irrevocable opacity of nudges (Millian case of </a:t>
            </a:r>
            <a:r>
              <a:rPr b="1" lang="en" sz="2000">
                <a:solidFill>
                  <a:schemeClr val="dk1"/>
                </a:solidFill>
                <a:latin typeface="Garamond"/>
                <a:ea typeface="Garamond"/>
                <a:cs typeface="Garamond"/>
                <a:sym typeface="Garamond"/>
              </a:rPr>
              <a:t>self-enslavement</a:t>
            </a:r>
            <a:r>
              <a:rPr lang="en" sz="2000">
                <a:solidFill>
                  <a:schemeClr val="dk1"/>
                </a:solidFill>
                <a:latin typeface="Garamond"/>
                <a:ea typeface="Garamond"/>
                <a:cs typeface="Garamond"/>
                <a:sym typeface="Garamond"/>
              </a:rPr>
              <a:t>)</a:t>
            </a:r>
            <a:endParaRPr sz="2000">
              <a:latin typeface="Garamond"/>
              <a:ea typeface="Garamond"/>
              <a:cs typeface="Garamond"/>
              <a:sym typeface="Garamond"/>
            </a:endParaRPr>
          </a:p>
        </p:txBody>
      </p:sp>
      <p:pic>
        <p:nvPicPr>
          <p:cNvPr id="190" name="Google Shape;190;g15a4c8c7b6a_0_0"/>
          <p:cNvPicPr preferRelativeResize="0"/>
          <p:nvPr/>
        </p:nvPicPr>
        <p:blipFill rotWithShape="1">
          <a:blip r:embed="rId3">
            <a:alphaModFix/>
          </a:blip>
          <a:srcRect b="2771" l="0" r="0" t="0"/>
          <a:stretch/>
        </p:blipFill>
        <p:spPr>
          <a:xfrm>
            <a:off x="5443100" y="2157200"/>
            <a:ext cx="3142600" cy="19903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15a4c8c7b6a_0_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96" name="Google Shape;196;g15a4c8c7b6a_0_10"/>
          <p:cNvSpPr txBox="1"/>
          <p:nvPr/>
        </p:nvSpPr>
        <p:spPr>
          <a:xfrm>
            <a:off x="0" y="0"/>
            <a:ext cx="8472600" cy="585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2600">
                <a:solidFill>
                  <a:schemeClr val="dk1"/>
                </a:solidFill>
                <a:latin typeface="Garamond"/>
                <a:ea typeface="Garamond"/>
                <a:cs typeface="Garamond"/>
                <a:sym typeface="Garamond"/>
              </a:rPr>
              <a:t>Nudges’ transparency in robot-nudging </a:t>
            </a:r>
            <a:endParaRPr b="1" sz="2600">
              <a:solidFill>
                <a:schemeClr val="dk1"/>
              </a:solidFill>
              <a:latin typeface="Garamond"/>
              <a:ea typeface="Garamond"/>
              <a:cs typeface="Garamond"/>
              <a:sym typeface="Garamond"/>
            </a:endParaRPr>
          </a:p>
        </p:txBody>
      </p:sp>
      <p:sp>
        <p:nvSpPr>
          <p:cNvPr id="197" name="Google Shape;197;g15a4c8c7b6a_0_10"/>
          <p:cNvSpPr txBox="1"/>
          <p:nvPr/>
        </p:nvSpPr>
        <p:spPr>
          <a:xfrm>
            <a:off x="209400" y="585000"/>
            <a:ext cx="8376300" cy="738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None/>
            </a:pPr>
            <a:r>
              <a:rPr b="1" lang="en" sz="2200">
                <a:solidFill>
                  <a:schemeClr val="dk1"/>
                </a:solidFill>
                <a:latin typeface="Garamond"/>
                <a:ea typeface="Garamond"/>
                <a:cs typeface="Garamond"/>
                <a:sym typeface="Garamond"/>
              </a:rPr>
              <a:t>Customization raises several questions ethically relevant:</a:t>
            </a:r>
            <a:endParaRPr b="1" sz="2200">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None/>
            </a:pPr>
            <a:r>
              <a:t/>
            </a:r>
            <a:endParaRPr>
              <a:solidFill>
                <a:schemeClr val="dk1"/>
              </a:solidFill>
            </a:endParaRPr>
          </a:p>
        </p:txBody>
      </p:sp>
      <p:sp>
        <p:nvSpPr>
          <p:cNvPr id="198" name="Google Shape;198;g15a4c8c7b6a_0_10"/>
          <p:cNvSpPr txBox="1"/>
          <p:nvPr/>
        </p:nvSpPr>
        <p:spPr>
          <a:xfrm>
            <a:off x="209400" y="1389600"/>
            <a:ext cx="4764900" cy="3263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None/>
            </a:pPr>
            <a:r>
              <a:t/>
            </a:r>
            <a:endParaRPr sz="2000">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1" lang="en" sz="2000">
                <a:solidFill>
                  <a:schemeClr val="dk1"/>
                </a:solidFill>
                <a:latin typeface="Garamond"/>
                <a:ea typeface="Garamond"/>
                <a:cs typeface="Garamond"/>
                <a:sym typeface="Garamond"/>
              </a:rPr>
              <a:t>Scenario 2</a:t>
            </a:r>
            <a:r>
              <a:rPr lang="en" sz="2000">
                <a:solidFill>
                  <a:schemeClr val="dk1"/>
                </a:solidFill>
                <a:latin typeface="Garamond"/>
                <a:ea typeface="Garamond"/>
                <a:cs typeface="Garamond"/>
                <a:sym typeface="Garamond"/>
              </a:rPr>
              <a:t>: The nudgee prefers, for whatever reason, that the burden required to detect nudges' influence is totally on the nudger's shoulders. A full range of information should be released by the robot. It could be well the case that such kind of </a:t>
            </a:r>
            <a:r>
              <a:rPr b="1" lang="en" sz="2000">
                <a:solidFill>
                  <a:schemeClr val="dk1"/>
                </a:solidFill>
                <a:latin typeface="Garamond"/>
                <a:ea typeface="Garamond"/>
                <a:cs typeface="Garamond"/>
                <a:sym typeface="Garamond"/>
              </a:rPr>
              <a:t>maximum transparency</a:t>
            </a:r>
            <a:r>
              <a:rPr lang="en" sz="2000">
                <a:solidFill>
                  <a:schemeClr val="dk1"/>
                </a:solidFill>
                <a:latin typeface="Garamond"/>
                <a:ea typeface="Garamond"/>
                <a:cs typeface="Garamond"/>
                <a:sym typeface="Garamond"/>
              </a:rPr>
              <a:t> would impair the relationship between nudgees and robot-nudger.</a:t>
            </a:r>
            <a:endParaRPr sz="2000">
              <a:solidFill>
                <a:schemeClr val="dk1"/>
              </a:solidFill>
              <a:latin typeface="Garamond"/>
              <a:ea typeface="Garamond"/>
              <a:cs typeface="Garamond"/>
              <a:sym typeface="Garamond"/>
            </a:endParaRPr>
          </a:p>
        </p:txBody>
      </p:sp>
      <p:pic>
        <p:nvPicPr>
          <p:cNvPr id="199" name="Google Shape;199;g15a4c8c7b6a_0_10"/>
          <p:cNvPicPr preferRelativeResize="0"/>
          <p:nvPr/>
        </p:nvPicPr>
        <p:blipFill>
          <a:blip r:embed="rId3">
            <a:alphaModFix/>
          </a:blip>
          <a:stretch>
            <a:fillRect/>
          </a:stretch>
        </p:blipFill>
        <p:spPr>
          <a:xfrm>
            <a:off x="5182101" y="1971000"/>
            <a:ext cx="3961899" cy="2408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15a0c89a4ba_1_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05" name="Google Shape;205;g15a0c89a4ba_1_33"/>
          <p:cNvSpPr txBox="1"/>
          <p:nvPr/>
        </p:nvSpPr>
        <p:spPr>
          <a:xfrm>
            <a:off x="0" y="2371650"/>
            <a:ext cx="9144000" cy="396300"/>
          </a:xfrm>
          <a:prstGeom prst="rect">
            <a:avLst/>
          </a:prstGeom>
          <a:noFill/>
          <a:ln>
            <a:noFill/>
          </a:ln>
        </p:spPr>
        <p:txBody>
          <a:bodyPr anchorCtr="0" anchor="t" bIns="91425" lIns="91425" spcFirstLastPara="1" rIns="91425" wrap="square" tIns="91425">
            <a:spAutoFit/>
          </a:bodyPr>
          <a:lstStyle/>
          <a:p>
            <a:pPr indent="0" lvl="0" marL="0" marR="137292"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g15a0c89a4ba_1_33"/>
          <p:cNvSpPr txBox="1"/>
          <p:nvPr/>
        </p:nvSpPr>
        <p:spPr>
          <a:xfrm>
            <a:off x="0" y="0"/>
            <a:ext cx="8472600" cy="7812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2600"/>
              <a:buFont typeface="Arial"/>
              <a:buNone/>
            </a:pPr>
            <a:r>
              <a:rPr b="1" lang="en" sz="2600">
                <a:solidFill>
                  <a:schemeClr val="dk1"/>
                </a:solidFill>
                <a:latin typeface="Garamond"/>
                <a:ea typeface="Garamond"/>
                <a:cs typeface="Garamond"/>
                <a:sym typeface="Garamond"/>
              </a:rPr>
              <a:t>Nudges’ transparency in robot-nudging</a:t>
            </a:r>
            <a:endParaRPr b="1" i="0" sz="2600" u="none" cap="none" strike="noStrike">
              <a:solidFill>
                <a:srgbClr val="000000"/>
              </a:solidFill>
              <a:latin typeface="Garamond"/>
              <a:ea typeface="Garamond"/>
              <a:cs typeface="Garamond"/>
              <a:sym typeface="Garamond"/>
            </a:endParaRPr>
          </a:p>
        </p:txBody>
      </p:sp>
      <p:sp>
        <p:nvSpPr>
          <p:cNvPr id="207" name="Google Shape;207;g15a0c89a4ba_1_33"/>
          <p:cNvSpPr txBox="1"/>
          <p:nvPr/>
        </p:nvSpPr>
        <p:spPr>
          <a:xfrm>
            <a:off x="0" y="853420"/>
            <a:ext cx="4009500" cy="523200"/>
          </a:xfrm>
          <a:prstGeom prst="rect">
            <a:avLst/>
          </a:prstGeom>
          <a:noFill/>
          <a:ln>
            <a:noFill/>
          </a:ln>
        </p:spPr>
        <p:txBody>
          <a:bodyPr anchorCtr="0" anchor="t" bIns="91425" lIns="91425" spcFirstLastPara="1" rIns="91425" wrap="square" tIns="91425">
            <a:spAutoFit/>
          </a:bodyPr>
          <a:lstStyle/>
          <a:p>
            <a:pPr indent="-368300" lvl="0" marL="457200" rtl="0" algn="just">
              <a:spcBef>
                <a:spcPts val="0"/>
              </a:spcBef>
              <a:spcAft>
                <a:spcPts val="0"/>
              </a:spcAft>
              <a:buClr>
                <a:schemeClr val="dk1"/>
              </a:buClr>
              <a:buSzPts val="2200"/>
              <a:buFont typeface="Garamond"/>
              <a:buChar char="●"/>
            </a:pPr>
            <a:r>
              <a:rPr b="1" lang="en" sz="2200">
                <a:solidFill>
                  <a:schemeClr val="dk1"/>
                </a:solidFill>
                <a:latin typeface="Garamond"/>
                <a:ea typeface="Garamond"/>
                <a:cs typeface="Garamond"/>
                <a:sym typeface="Garamond"/>
              </a:rPr>
              <a:t>Enhancement of nudging</a:t>
            </a:r>
            <a:endParaRPr/>
          </a:p>
        </p:txBody>
      </p:sp>
      <p:sp>
        <p:nvSpPr>
          <p:cNvPr id="208" name="Google Shape;208;g15a0c89a4ba_1_33"/>
          <p:cNvSpPr txBox="1"/>
          <p:nvPr/>
        </p:nvSpPr>
        <p:spPr>
          <a:xfrm>
            <a:off x="154649" y="1632910"/>
            <a:ext cx="8585700" cy="2339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2000">
                <a:latin typeface="Garamond"/>
                <a:ea typeface="Garamond"/>
                <a:cs typeface="Garamond"/>
                <a:sym typeface="Garamond"/>
              </a:rPr>
              <a:t>Robots can enhance their ability to nudge; they can indeed  be  programmed  to  collect  data  in  order  to  </a:t>
            </a:r>
            <a:r>
              <a:rPr b="1" lang="en" sz="2000">
                <a:latin typeface="Garamond"/>
                <a:ea typeface="Garamond"/>
                <a:cs typeface="Garamond"/>
                <a:sym typeface="Garamond"/>
              </a:rPr>
              <a:t>profile</a:t>
            </a:r>
            <a:r>
              <a:rPr lang="en" sz="2000">
                <a:latin typeface="Garamond"/>
                <a:ea typeface="Garamond"/>
                <a:cs typeface="Garamond"/>
                <a:sym typeface="Garamond"/>
              </a:rPr>
              <a:t>  the  nudgee, to  identify  the most effective  mix  between  nudges  and  transparency (best timing: circadian rhythms - Park  et  al.  2010)</a:t>
            </a:r>
            <a:endParaRPr sz="2000">
              <a:latin typeface="Garamond"/>
              <a:ea typeface="Garamond"/>
              <a:cs typeface="Garamond"/>
              <a:sym typeface="Garamond"/>
            </a:endParaRPr>
          </a:p>
          <a:p>
            <a:pPr indent="0" lvl="0" marL="0" rtl="0" algn="just">
              <a:spcBef>
                <a:spcPts val="0"/>
              </a:spcBef>
              <a:spcAft>
                <a:spcPts val="0"/>
              </a:spcAft>
              <a:buNone/>
            </a:pPr>
            <a:r>
              <a:t/>
            </a:r>
            <a:endParaRPr sz="2000">
              <a:latin typeface="Garamond"/>
              <a:ea typeface="Garamond"/>
              <a:cs typeface="Garamond"/>
              <a:sym typeface="Garamond"/>
            </a:endParaRPr>
          </a:p>
          <a:p>
            <a:pPr indent="0" lvl="0" marL="0" rtl="0" algn="just">
              <a:spcBef>
                <a:spcPts val="0"/>
              </a:spcBef>
              <a:spcAft>
                <a:spcPts val="0"/>
              </a:spcAft>
              <a:buNone/>
            </a:pPr>
            <a:r>
              <a:rPr lang="en" sz="2000">
                <a:latin typeface="Garamond"/>
                <a:ea typeface="Garamond"/>
                <a:cs typeface="Garamond"/>
                <a:sym typeface="Garamond"/>
              </a:rPr>
              <a:t>Should robot nudgers be programmed to collect data to profile nudgees? An open question</a:t>
            </a:r>
            <a:endParaRPr sz="2000">
              <a:latin typeface="Garamond"/>
              <a:ea typeface="Garamond"/>
              <a:cs typeface="Garamond"/>
              <a:sym typeface="Garamo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2"/>
          <p:cNvSpPr txBox="1"/>
          <p:nvPr/>
        </p:nvSpPr>
        <p:spPr>
          <a:xfrm>
            <a:off x="242347" y="1540510"/>
            <a:ext cx="6120900" cy="2062500"/>
          </a:xfrm>
          <a:prstGeom prst="rect">
            <a:avLst/>
          </a:prstGeom>
          <a:noFill/>
          <a:ln>
            <a:noFill/>
          </a:ln>
        </p:spPr>
        <p:txBody>
          <a:bodyPr anchorCtr="0" anchor="t" bIns="91425" lIns="91425" spcFirstLastPara="1" rIns="91425" wrap="square" tIns="91425">
            <a:noAutofit/>
          </a:bodyPr>
          <a:lstStyle/>
          <a:p>
            <a:pPr indent="-361950" lvl="0" marL="457200" marR="0" rtl="0" algn="l">
              <a:lnSpc>
                <a:spcPct val="150000"/>
              </a:lnSpc>
              <a:spcBef>
                <a:spcPts val="0"/>
              </a:spcBef>
              <a:spcAft>
                <a:spcPts val="0"/>
              </a:spcAft>
              <a:buClr>
                <a:srgbClr val="000000"/>
              </a:buClr>
              <a:buSzPts val="2100"/>
              <a:buFont typeface="Garamond"/>
              <a:buChar char="●"/>
            </a:pPr>
            <a:r>
              <a:rPr b="0" i="0" lang="en" sz="2100" u="none" cap="none" strike="noStrike">
                <a:solidFill>
                  <a:srgbClr val="000000"/>
                </a:solidFill>
                <a:latin typeface="Garamond"/>
                <a:ea typeface="Garamond"/>
                <a:cs typeface="Garamond"/>
                <a:sym typeface="Garamond"/>
              </a:rPr>
              <a:t>What nudges are (a working definition)</a:t>
            </a:r>
            <a:endParaRPr b="0" i="0" sz="2100" u="none" cap="none" strike="noStrike">
              <a:solidFill>
                <a:srgbClr val="000000"/>
              </a:solidFill>
              <a:latin typeface="Garamond"/>
              <a:ea typeface="Garamond"/>
              <a:cs typeface="Garamond"/>
              <a:sym typeface="Garamond"/>
            </a:endParaRPr>
          </a:p>
          <a:p>
            <a:pPr indent="-361950" lvl="0" marL="457200" marR="0" rtl="0" algn="l">
              <a:lnSpc>
                <a:spcPct val="150000"/>
              </a:lnSpc>
              <a:spcBef>
                <a:spcPts val="0"/>
              </a:spcBef>
              <a:spcAft>
                <a:spcPts val="0"/>
              </a:spcAft>
              <a:buClr>
                <a:srgbClr val="000000"/>
              </a:buClr>
              <a:buSzPts val="2100"/>
              <a:buFont typeface="Garamond"/>
              <a:buChar char="●"/>
            </a:pPr>
            <a:r>
              <a:rPr b="0" i="0" lang="en" sz="2100" u="none" cap="none" strike="noStrike">
                <a:solidFill>
                  <a:srgbClr val="000000"/>
                </a:solidFill>
                <a:latin typeface="Garamond"/>
                <a:ea typeface="Garamond"/>
                <a:cs typeface="Garamond"/>
                <a:sym typeface="Garamond"/>
              </a:rPr>
              <a:t>Nudges’ transparency </a:t>
            </a:r>
            <a:endParaRPr b="0" i="0" sz="2100" u="none" cap="none" strike="noStrike">
              <a:solidFill>
                <a:srgbClr val="000000"/>
              </a:solidFill>
              <a:latin typeface="Garamond"/>
              <a:ea typeface="Garamond"/>
              <a:cs typeface="Garamond"/>
              <a:sym typeface="Garamond"/>
            </a:endParaRPr>
          </a:p>
          <a:p>
            <a:pPr indent="-361950" lvl="0" marL="457200" marR="0" rtl="0" algn="l">
              <a:lnSpc>
                <a:spcPct val="150000"/>
              </a:lnSpc>
              <a:spcBef>
                <a:spcPts val="0"/>
              </a:spcBef>
              <a:spcAft>
                <a:spcPts val="0"/>
              </a:spcAft>
              <a:buClr>
                <a:srgbClr val="000000"/>
              </a:buClr>
              <a:buSzPts val="2100"/>
              <a:buFont typeface="Garamond"/>
              <a:buChar char="●"/>
            </a:pPr>
            <a:r>
              <a:rPr b="0" i="0" lang="en" sz="2100" u="none" cap="none" strike="noStrike">
                <a:solidFill>
                  <a:srgbClr val="000000"/>
                </a:solidFill>
                <a:latin typeface="Garamond"/>
                <a:ea typeface="Garamond"/>
                <a:cs typeface="Garamond"/>
                <a:sym typeface="Garamond"/>
              </a:rPr>
              <a:t>Robot-nudging and its ethics</a:t>
            </a:r>
            <a:endParaRPr b="0" i="0" sz="2100" u="none" cap="none" strike="noStrike">
              <a:solidFill>
                <a:srgbClr val="000000"/>
              </a:solidFill>
              <a:latin typeface="Garamond"/>
              <a:ea typeface="Garamond"/>
              <a:cs typeface="Garamond"/>
              <a:sym typeface="Garamond"/>
            </a:endParaRPr>
          </a:p>
          <a:p>
            <a:pPr indent="-361950" lvl="0" marL="457200" marR="0" rtl="0" algn="l">
              <a:lnSpc>
                <a:spcPct val="150000"/>
              </a:lnSpc>
              <a:spcBef>
                <a:spcPts val="0"/>
              </a:spcBef>
              <a:spcAft>
                <a:spcPts val="0"/>
              </a:spcAft>
              <a:buSzPts val="2100"/>
              <a:buFont typeface="Garamond"/>
              <a:buChar char="●"/>
            </a:pPr>
            <a:r>
              <a:rPr lang="en" sz="2100">
                <a:latin typeface="Garamond"/>
                <a:ea typeface="Garamond"/>
                <a:cs typeface="Garamond"/>
                <a:sym typeface="Garamond"/>
              </a:rPr>
              <a:t>Nudges’ transparency in Robot-nudging </a:t>
            </a:r>
            <a:endParaRPr sz="2100">
              <a:latin typeface="Garamond"/>
              <a:ea typeface="Garamond"/>
              <a:cs typeface="Garamond"/>
              <a:sym typeface="Garamond"/>
            </a:endParaRPr>
          </a:p>
        </p:txBody>
      </p:sp>
      <p:sp>
        <p:nvSpPr>
          <p:cNvPr id="62" name="Google Shape;62;p2"/>
          <p:cNvSpPr txBox="1"/>
          <p:nvPr/>
        </p:nvSpPr>
        <p:spPr>
          <a:xfrm>
            <a:off x="73975" y="98400"/>
            <a:ext cx="9005400" cy="459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2600" u="none" cap="none" strike="noStrike">
                <a:solidFill>
                  <a:schemeClr val="dk1"/>
                </a:solidFill>
                <a:latin typeface="Garamond"/>
                <a:ea typeface="Garamond"/>
                <a:cs typeface="Garamond"/>
                <a:sym typeface="Garamond"/>
              </a:rPr>
              <a:t> Outline</a:t>
            </a:r>
            <a:endParaRPr b="1" i="0" sz="2600" u="none" cap="none" strike="noStrike">
              <a:solidFill>
                <a:schemeClr val="dk1"/>
              </a:solidFill>
              <a:latin typeface="Garamond"/>
              <a:ea typeface="Garamond"/>
              <a:cs typeface="Garamond"/>
              <a:sym typeface="Garamond"/>
            </a:endParaRPr>
          </a:p>
        </p:txBody>
      </p:sp>
      <p:pic>
        <p:nvPicPr>
          <p:cNvPr id="63" name="Google Shape;63;p2"/>
          <p:cNvPicPr preferRelativeResize="0"/>
          <p:nvPr/>
        </p:nvPicPr>
        <p:blipFill rotWithShape="1">
          <a:blip r:embed="rId3">
            <a:alphaModFix/>
          </a:blip>
          <a:srcRect b="33411" l="0" r="0" t="26133"/>
          <a:stretch/>
        </p:blipFill>
        <p:spPr>
          <a:xfrm>
            <a:off x="6128400" y="869213"/>
            <a:ext cx="2629450" cy="1630074"/>
          </a:xfrm>
          <a:prstGeom prst="rect">
            <a:avLst/>
          </a:prstGeom>
          <a:noFill/>
          <a:ln>
            <a:noFill/>
          </a:ln>
        </p:spPr>
      </p:pic>
      <p:pic>
        <p:nvPicPr>
          <p:cNvPr id="64" name="Google Shape;64;p2"/>
          <p:cNvPicPr preferRelativeResize="0"/>
          <p:nvPr/>
        </p:nvPicPr>
        <p:blipFill rotWithShape="1">
          <a:blip r:embed="rId4">
            <a:alphaModFix/>
          </a:blip>
          <a:srcRect b="0" l="0" r="0" t="16051"/>
          <a:stretch/>
        </p:blipFill>
        <p:spPr>
          <a:xfrm>
            <a:off x="6128400" y="2697543"/>
            <a:ext cx="2629449" cy="1767400"/>
          </a:xfrm>
          <a:prstGeom prst="rect">
            <a:avLst/>
          </a:prstGeom>
          <a:noFill/>
          <a:ln>
            <a:noFill/>
          </a:ln>
        </p:spPr>
      </p:pic>
      <p:sp>
        <p:nvSpPr>
          <p:cNvPr id="65" name="Google Shape;65;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710e4070b6d55c7a_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
        <p:nvSpPr>
          <p:cNvPr id="214" name="Google Shape;214;g710e4070b6d55c7a_9"/>
          <p:cNvSpPr txBox="1"/>
          <p:nvPr/>
        </p:nvSpPr>
        <p:spPr>
          <a:xfrm>
            <a:off x="174550" y="1901489"/>
            <a:ext cx="5665200" cy="2339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2000">
                <a:latin typeface="Garamond"/>
                <a:ea typeface="Garamond"/>
                <a:cs typeface="Garamond"/>
                <a:sym typeface="Garamond"/>
              </a:rPr>
              <a:t>Perspective 1</a:t>
            </a:r>
            <a:r>
              <a:rPr lang="en" sz="2000">
                <a:latin typeface="Garamond"/>
                <a:ea typeface="Garamond"/>
                <a:cs typeface="Garamond"/>
                <a:sym typeface="Garamond"/>
              </a:rPr>
              <a:t>: An </a:t>
            </a:r>
            <a:r>
              <a:rPr lang="en" sz="2000">
                <a:latin typeface="Garamond"/>
                <a:ea typeface="Garamond"/>
                <a:cs typeface="Garamond"/>
                <a:sym typeface="Garamond"/>
              </a:rPr>
              <a:t>unmissable</a:t>
            </a:r>
            <a:r>
              <a:rPr lang="en" sz="2000">
                <a:latin typeface="Garamond"/>
                <a:ea typeface="Garamond"/>
                <a:cs typeface="Garamond"/>
                <a:sym typeface="Garamond"/>
              </a:rPr>
              <a:t> opportunity  (once  assumed that privacy issues can be overcome).  </a:t>
            </a:r>
            <a:r>
              <a:rPr b="1" lang="en" sz="2000">
                <a:latin typeface="Garamond"/>
                <a:ea typeface="Garamond"/>
                <a:cs typeface="Garamond"/>
                <a:sym typeface="Garamond"/>
              </a:rPr>
              <a:t>i</a:t>
            </a:r>
            <a:r>
              <a:rPr lang="en" sz="2000">
                <a:latin typeface="Garamond"/>
                <a:ea typeface="Garamond"/>
                <a:cs typeface="Garamond"/>
                <a:sym typeface="Garamond"/>
              </a:rPr>
              <a:t>)</a:t>
            </a:r>
            <a:r>
              <a:rPr lang="en" sz="2000">
                <a:latin typeface="Garamond"/>
                <a:ea typeface="Garamond"/>
                <a:cs typeface="Garamond"/>
                <a:sym typeface="Garamond"/>
              </a:rPr>
              <a:t> The  data  would help nudgees to independently achieve their  behavioral  goals by  identifying the choice environments helpful to do so, </a:t>
            </a:r>
            <a:r>
              <a:rPr b="1" lang="en" sz="2000">
                <a:latin typeface="Garamond"/>
                <a:ea typeface="Garamond"/>
                <a:cs typeface="Garamond"/>
                <a:sym typeface="Garamond"/>
              </a:rPr>
              <a:t>ii</a:t>
            </a:r>
            <a:r>
              <a:rPr lang="en" sz="2000">
                <a:latin typeface="Garamond"/>
                <a:ea typeface="Garamond"/>
                <a:cs typeface="Garamond"/>
                <a:sym typeface="Garamond"/>
              </a:rPr>
              <a:t>)  Would  make robot nudgers able to suggest  nudgees on how  to shape choice  environments</a:t>
            </a:r>
            <a:endParaRPr/>
          </a:p>
        </p:txBody>
      </p:sp>
      <p:sp>
        <p:nvSpPr>
          <p:cNvPr id="215" name="Google Shape;215;g710e4070b6d55c7a_9"/>
          <p:cNvSpPr txBox="1"/>
          <p:nvPr/>
        </p:nvSpPr>
        <p:spPr>
          <a:xfrm>
            <a:off x="0" y="0"/>
            <a:ext cx="8472600" cy="7812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2600"/>
              <a:buFont typeface="Arial"/>
              <a:buNone/>
            </a:pPr>
            <a:r>
              <a:rPr b="1" lang="en" sz="2600">
                <a:solidFill>
                  <a:schemeClr val="dk1"/>
                </a:solidFill>
                <a:latin typeface="Garamond"/>
                <a:ea typeface="Garamond"/>
                <a:cs typeface="Garamond"/>
                <a:sym typeface="Garamond"/>
              </a:rPr>
              <a:t>Nudges’ transparency in robot-nudging</a:t>
            </a:r>
            <a:endParaRPr b="1" i="0" sz="2600" u="none" cap="none" strike="noStrike">
              <a:solidFill>
                <a:srgbClr val="000000"/>
              </a:solidFill>
              <a:latin typeface="Garamond"/>
              <a:ea typeface="Garamond"/>
              <a:cs typeface="Garamond"/>
              <a:sym typeface="Garamond"/>
            </a:endParaRPr>
          </a:p>
        </p:txBody>
      </p:sp>
      <p:sp>
        <p:nvSpPr>
          <p:cNvPr id="216" name="Google Shape;216;g710e4070b6d55c7a_9"/>
          <p:cNvSpPr txBox="1"/>
          <p:nvPr/>
        </p:nvSpPr>
        <p:spPr>
          <a:xfrm>
            <a:off x="0" y="853420"/>
            <a:ext cx="4009500" cy="523200"/>
          </a:xfrm>
          <a:prstGeom prst="rect">
            <a:avLst/>
          </a:prstGeom>
          <a:noFill/>
          <a:ln>
            <a:noFill/>
          </a:ln>
        </p:spPr>
        <p:txBody>
          <a:bodyPr anchorCtr="0" anchor="t" bIns="91425" lIns="91425" spcFirstLastPara="1" rIns="91425" wrap="square" tIns="91425">
            <a:spAutoFit/>
          </a:bodyPr>
          <a:lstStyle/>
          <a:p>
            <a:pPr indent="-368300" lvl="0" marL="457200" rtl="0" algn="just">
              <a:spcBef>
                <a:spcPts val="0"/>
              </a:spcBef>
              <a:spcAft>
                <a:spcPts val="0"/>
              </a:spcAft>
              <a:buClr>
                <a:schemeClr val="dk1"/>
              </a:buClr>
              <a:buSzPts val="2200"/>
              <a:buFont typeface="Garamond"/>
              <a:buChar char="●"/>
            </a:pPr>
            <a:r>
              <a:rPr b="1" lang="en" sz="2200">
                <a:solidFill>
                  <a:schemeClr val="dk1"/>
                </a:solidFill>
                <a:latin typeface="Garamond"/>
                <a:ea typeface="Garamond"/>
                <a:cs typeface="Garamond"/>
                <a:sym typeface="Garamond"/>
              </a:rPr>
              <a:t>Enhancement</a:t>
            </a:r>
            <a:r>
              <a:rPr b="1" lang="en" sz="2200">
                <a:solidFill>
                  <a:schemeClr val="dk1"/>
                </a:solidFill>
                <a:latin typeface="Garamond"/>
                <a:ea typeface="Garamond"/>
                <a:cs typeface="Garamond"/>
                <a:sym typeface="Garamond"/>
              </a:rPr>
              <a:t> of nudging</a:t>
            </a:r>
            <a:endParaRPr/>
          </a:p>
        </p:txBody>
      </p:sp>
      <p:pic>
        <p:nvPicPr>
          <p:cNvPr id="217" name="Google Shape;217;g710e4070b6d55c7a_9"/>
          <p:cNvPicPr preferRelativeResize="0"/>
          <p:nvPr/>
        </p:nvPicPr>
        <p:blipFill rotWithShape="1">
          <a:blip r:embed="rId3">
            <a:alphaModFix/>
          </a:blip>
          <a:srcRect b="50007" l="0" r="0" t="0"/>
          <a:stretch/>
        </p:blipFill>
        <p:spPr>
          <a:xfrm>
            <a:off x="6101575" y="2365825"/>
            <a:ext cx="2822450" cy="14110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g15a4c8c7b6a_0_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
        <p:nvSpPr>
          <p:cNvPr id="223" name="Google Shape;223;g15a4c8c7b6a_0_21"/>
          <p:cNvSpPr txBox="1"/>
          <p:nvPr/>
        </p:nvSpPr>
        <p:spPr>
          <a:xfrm>
            <a:off x="154650" y="1632900"/>
            <a:ext cx="5715000" cy="3263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2000">
                <a:latin typeface="Garamond"/>
                <a:ea typeface="Garamond"/>
                <a:cs typeface="Garamond"/>
                <a:sym typeface="Garamond"/>
              </a:rPr>
              <a:t>Perspective 2</a:t>
            </a:r>
            <a:r>
              <a:rPr lang="en" sz="2000">
                <a:latin typeface="Garamond"/>
                <a:ea typeface="Garamond"/>
                <a:cs typeface="Garamond"/>
                <a:sym typeface="Garamond"/>
              </a:rPr>
              <a:t>: Severe side effects lurk. The feeling  to  be observed and monitored could indeed easily result  in psychological reactance, namely the "unpleasant  motivational arousal that emerges when people  experience a threat to or loss of their free behaviors  [...;  this] results in behavioral and cognitive efforts to  reestablish one's freedom"  (Steindl  et  al.  2015,  p  205). Unfortunately, it is the primary concern regarding nudges' transparency.  The H-R interactions could result compromised.</a:t>
            </a:r>
            <a:endParaRPr sz="2000">
              <a:latin typeface="Garamond"/>
              <a:ea typeface="Garamond"/>
              <a:cs typeface="Garamond"/>
              <a:sym typeface="Garamond"/>
            </a:endParaRPr>
          </a:p>
        </p:txBody>
      </p:sp>
      <p:sp>
        <p:nvSpPr>
          <p:cNvPr id="224" name="Google Shape;224;g15a4c8c7b6a_0_21"/>
          <p:cNvSpPr txBox="1"/>
          <p:nvPr/>
        </p:nvSpPr>
        <p:spPr>
          <a:xfrm>
            <a:off x="0" y="0"/>
            <a:ext cx="84726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2600"/>
              <a:buFont typeface="Arial"/>
              <a:buNone/>
            </a:pPr>
            <a:r>
              <a:rPr b="1" lang="en" sz="2600">
                <a:solidFill>
                  <a:schemeClr val="dk1"/>
                </a:solidFill>
                <a:latin typeface="Garamond"/>
                <a:ea typeface="Garamond"/>
                <a:cs typeface="Garamond"/>
                <a:sym typeface="Garamond"/>
              </a:rPr>
              <a:t>Nudges’ transparency in robot-nudging</a:t>
            </a:r>
            <a:endParaRPr b="1" i="0" sz="2600" u="none" cap="none" strike="noStrike">
              <a:solidFill>
                <a:srgbClr val="000000"/>
              </a:solidFill>
              <a:latin typeface="Garamond"/>
              <a:ea typeface="Garamond"/>
              <a:cs typeface="Garamond"/>
              <a:sym typeface="Garamond"/>
            </a:endParaRPr>
          </a:p>
        </p:txBody>
      </p:sp>
      <p:sp>
        <p:nvSpPr>
          <p:cNvPr id="225" name="Google Shape;225;g15a4c8c7b6a_0_21"/>
          <p:cNvSpPr txBox="1"/>
          <p:nvPr/>
        </p:nvSpPr>
        <p:spPr>
          <a:xfrm>
            <a:off x="0" y="853420"/>
            <a:ext cx="4009500" cy="523200"/>
          </a:xfrm>
          <a:prstGeom prst="rect">
            <a:avLst/>
          </a:prstGeom>
          <a:noFill/>
          <a:ln>
            <a:noFill/>
          </a:ln>
        </p:spPr>
        <p:txBody>
          <a:bodyPr anchorCtr="0" anchor="t" bIns="91425" lIns="91425" spcFirstLastPara="1" rIns="91425" wrap="square" tIns="91425">
            <a:spAutoFit/>
          </a:bodyPr>
          <a:lstStyle/>
          <a:p>
            <a:pPr indent="-368300" lvl="0" marL="457200" rtl="0" algn="just">
              <a:spcBef>
                <a:spcPts val="0"/>
              </a:spcBef>
              <a:spcAft>
                <a:spcPts val="0"/>
              </a:spcAft>
              <a:buClr>
                <a:schemeClr val="dk1"/>
              </a:buClr>
              <a:buSzPts val="2200"/>
              <a:buFont typeface="Garamond"/>
              <a:buChar char="●"/>
            </a:pPr>
            <a:r>
              <a:rPr b="1" lang="en" sz="2200">
                <a:solidFill>
                  <a:schemeClr val="dk1"/>
                </a:solidFill>
                <a:latin typeface="Garamond"/>
                <a:ea typeface="Garamond"/>
                <a:cs typeface="Garamond"/>
                <a:sym typeface="Garamond"/>
              </a:rPr>
              <a:t>Enhancement of nudging</a:t>
            </a:r>
            <a:endParaRPr/>
          </a:p>
        </p:txBody>
      </p:sp>
      <p:pic>
        <p:nvPicPr>
          <p:cNvPr id="226" name="Google Shape;226;g15a4c8c7b6a_0_21"/>
          <p:cNvPicPr preferRelativeResize="0"/>
          <p:nvPr/>
        </p:nvPicPr>
        <p:blipFill rotWithShape="1">
          <a:blip r:embed="rId3">
            <a:alphaModFix/>
          </a:blip>
          <a:srcRect b="0" l="0" r="0" t="50007"/>
          <a:stretch/>
        </p:blipFill>
        <p:spPr>
          <a:xfrm>
            <a:off x="6026575" y="2558938"/>
            <a:ext cx="2822450" cy="14110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g15a0c89a4ba_1_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32" name="Google Shape;232;g15a0c89a4ba_1_9"/>
          <p:cNvSpPr txBox="1"/>
          <p:nvPr/>
        </p:nvSpPr>
        <p:spPr>
          <a:xfrm>
            <a:off x="0" y="2241825"/>
            <a:ext cx="9144000" cy="400200"/>
          </a:xfrm>
          <a:prstGeom prst="rect">
            <a:avLst/>
          </a:prstGeom>
          <a:noFill/>
          <a:ln>
            <a:noFill/>
          </a:ln>
        </p:spPr>
        <p:txBody>
          <a:bodyPr anchorCtr="0" anchor="t" bIns="91425" lIns="91425" spcFirstLastPara="1" rIns="91425" wrap="square" tIns="91425">
            <a:spAutoFit/>
          </a:bodyPr>
          <a:lstStyle/>
          <a:p>
            <a:pPr indent="0" lvl="0" marL="0" marR="137292"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g15a0c89a4ba_1_9"/>
          <p:cNvSpPr txBox="1"/>
          <p:nvPr/>
        </p:nvSpPr>
        <p:spPr>
          <a:xfrm>
            <a:off x="567900" y="1863750"/>
            <a:ext cx="8008200" cy="1416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2000">
                <a:latin typeface="Garamond"/>
                <a:ea typeface="Garamond"/>
                <a:cs typeface="Garamond"/>
                <a:sym typeface="Garamond"/>
              </a:rPr>
              <a:t>Even though these ethical issues should be high on the agenda of roboticists and ethicists, factually, they are not. Hopefully, the present work will encourage taking steps in this direction and inspire scholars to systematically </a:t>
            </a:r>
            <a:r>
              <a:rPr lang="en" sz="2000">
                <a:solidFill>
                  <a:schemeClr val="dk1"/>
                </a:solidFill>
                <a:latin typeface="Garamond"/>
                <a:ea typeface="Garamond"/>
                <a:cs typeface="Garamond"/>
                <a:sym typeface="Garamond"/>
              </a:rPr>
              <a:t>explore </a:t>
            </a:r>
            <a:r>
              <a:rPr lang="en" sz="2000">
                <a:latin typeface="Garamond"/>
                <a:ea typeface="Garamond"/>
                <a:cs typeface="Garamond"/>
                <a:sym typeface="Garamond"/>
              </a:rPr>
              <a:t> transparency in robot-nudging.</a:t>
            </a:r>
            <a:endParaRPr sz="2000">
              <a:latin typeface="Garamond"/>
              <a:ea typeface="Garamond"/>
              <a:cs typeface="Garamond"/>
              <a:sym typeface="Garamon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g144f0a22d53_0_44"/>
          <p:cNvSpPr txBox="1"/>
          <p:nvPr/>
        </p:nvSpPr>
        <p:spPr>
          <a:xfrm>
            <a:off x="3073800" y="1214838"/>
            <a:ext cx="2996400" cy="15315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4500"/>
              <a:buFont typeface="Arial"/>
              <a:buNone/>
            </a:pPr>
            <a:r>
              <a:rPr b="1" i="0" lang="en" sz="4500" u="none" cap="none" strike="noStrike">
                <a:solidFill>
                  <a:schemeClr val="dk1"/>
                </a:solidFill>
                <a:latin typeface="Garamond"/>
                <a:ea typeface="Garamond"/>
                <a:cs typeface="Garamond"/>
                <a:sym typeface="Garamond"/>
              </a:rPr>
              <a:t>Thanks</a:t>
            </a:r>
            <a:endParaRPr b="1" i="0" sz="4500" u="none" cap="none" strike="noStrike">
              <a:solidFill>
                <a:schemeClr val="dk1"/>
              </a:solidFill>
              <a:latin typeface="Garamond"/>
              <a:ea typeface="Garamond"/>
              <a:cs typeface="Garamond"/>
              <a:sym typeface="Garamond"/>
            </a:endParaRPr>
          </a:p>
          <a:p>
            <a:pPr indent="0" lvl="0" marL="0" marR="0" rtl="0" algn="ctr">
              <a:lnSpc>
                <a:spcPct val="150000"/>
              </a:lnSpc>
              <a:spcBef>
                <a:spcPts val="0"/>
              </a:spcBef>
              <a:spcAft>
                <a:spcPts val="0"/>
              </a:spcAft>
              <a:buClr>
                <a:srgbClr val="000000"/>
              </a:buClr>
              <a:buSzPts val="2000"/>
              <a:buFont typeface="Arial"/>
              <a:buNone/>
            </a:pPr>
            <a:r>
              <a:rPr b="0" i="0" lang="en" sz="2000" u="none" cap="none" strike="noStrike">
                <a:solidFill>
                  <a:schemeClr val="dk1"/>
                </a:solidFill>
                <a:latin typeface="Garamond"/>
                <a:ea typeface="Garamond"/>
                <a:cs typeface="Garamond"/>
                <a:sym typeface="Garamond"/>
              </a:rPr>
              <a:t>calbolistefano@gmail.com</a:t>
            </a:r>
            <a:endParaRPr b="0" i="0" sz="2000" u="none" cap="none" strike="noStrike">
              <a:solidFill>
                <a:schemeClr val="dk1"/>
              </a:solidFill>
              <a:latin typeface="Garamond"/>
              <a:ea typeface="Garamond"/>
              <a:cs typeface="Garamond"/>
              <a:sym typeface="Garamond"/>
            </a:endParaRPr>
          </a:p>
        </p:txBody>
      </p:sp>
      <p:sp>
        <p:nvSpPr>
          <p:cNvPr id="239" name="Google Shape;239;g144f0a22d53_0_44"/>
          <p:cNvSpPr txBox="1"/>
          <p:nvPr/>
        </p:nvSpPr>
        <p:spPr>
          <a:xfrm>
            <a:off x="-671550" y="5668100"/>
            <a:ext cx="9144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This result seems to cast shadows on the uncanny robot-nudgers' ability to nudge successfully.</a:t>
            </a:r>
            <a:endParaRPr b="0" i="0" sz="1400" u="none" cap="none" strike="noStrike">
              <a:solidFill>
                <a:srgbClr val="000000"/>
              </a:solidFill>
              <a:latin typeface="Arial"/>
              <a:ea typeface="Arial"/>
              <a:cs typeface="Arial"/>
              <a:sym typeface="Arial"/>
            </a:endParaRPr>
          </a:p>
        </p:txBody>
      </p:sp>
      <p:pic>
        <p:nvPicPr>
          <p:cNvPr id="240" name="Google Shape;240;g144f0a22d53_0_44"/>
          <p:cNvPicPr preferRelativeResize="0"/>
          <p:nvPr/>
        </p:nvPicPr>
        <p:blipFill rotWithShape="1">
          <a:blip r:embed="rId3">
            <a:alphaModFix/>
          </a:blip>
          <a:srcRect b="0" l="0" r="0" t="0"/>
          <a:stretch/>
        </p:blipFill>
        <p:spPr>
          <a:xfrm>
            <a:off x="3638663" y="2985887"/>
            <a:ext cx="1866675" cy="9427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g144bc779a46_0_1"/>
          <p:cNvSpPr txBox="1"/>
          <p:nvPr/>
        </p:nvSpPr>
        <p:spPr>
          <a:xfrm>
            <a:off x="73975" y="98400"/>
            <a:ext cx="9005400" cy="4590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2600"/>
              <a:buFont typeface="Arial"/>
              <a:buNone/>
            </a:pPr>
            <a:r>
              <a:rPr b="1" i="0" lang="en" sz="2600" u="none" cap="none" strike="noStrike">
                <a:solidFill>
                  <a:schemeClr val="dk1"/>
                </a:solidFill>
                <a:latin typeface="Garamond"/>
                <a:ea typeface="Garamond"/>
                <a:cs typeface="Garamond"/>
                <a:sym typeface="Garamond"/>
              </a:rPr>
              <a:t> What nudges are </a:t>
            </a:r>
            <a:endParaRPr b="1" i="0" sz="2400" u="none" cap="none" strike="noStrike">
              <a:solidFill>
                <a:schemeClr val="dk1"/>
              </a:solidFill>
              <a:latin typeface="Garamond"/>
              <a:ea typeface="Garamond"/>
              <a:cs typeface="Garamond"/>
              <a:sym typeface="Garamond"/>
            </a:endParaRPr>
          </a:p>
        </p:txBody>
      </p:sp>
      <p:sp>
        <p:nvSpPr>
          <p:cNvPr id="71" name="Google Shape;71;g144bc779a46_0_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
        <p:nvSpPr>
          <p:cNvPr id="72" name="Google Shape;72;g144bc779a46_0_1"/>
          <p:cNvSpPr txBox="1"/>
          <p:nvPr/>
        </p:nvSpPr>
        <p:spPr>
          <a:xfrm>
            <a:off x="542745" y="1094100"/>
            <a:ext cx="5743500" cy="2955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2000"/>
              <a:buFont typeface="Arial"/>
              <a:buNone/>
            </a:pPr>
            <a:r>
              <a:rPr b="0" i="0" lang="en" sz="2000" u="none" cap="none" strike="noStrike">
                <a:solidFill>
                  <a:srgbClr val="1C1D1E"/>
                </a:solidFill>
                <a:highlight>
                  <a:srgbClr val="FFFFFF"/>
                </a:highlight>
                <a:latin typeface="Garamond"/>
                <a:ea typeface="Garamond"/>
                <a:cs typeface="Garamond"/>
                <a:sym typeface="Garamond"/>
              </a:rPr>
              <a:t> The</a:t>
            </a:r>
            <a:r>
              <a:rPr lang="en" sz="2000">
                <a:solidFill>
                  <a:srgbClr val="1C1D1E"/>
                </a:solidFill>
                <a:highlight>
                  <a:srgbClr val="FFFFFF"/>
                </a:highlight>
                <a:latin typeface="Garamond"/>
                <a:ea typeface="Garamond"/>
                <a:cs typeface="Garamond"/>
                <a:sym typeface="Garamond"/>
              </a:rPr>
              <a:t> </a:t>
            </a:r>
            <a:r>
              <a:rPr b="0" i="0" lang="en" sz="2000" u="none" cap="none" strike="noStrike">
                <a:solidFill>
                  <a:srgbClr val="1C1D1E"/>
                </a:solidFill>
                <a:highlight>
                  <a:srgbClr val="FFFFFF"/>
                </a:highlight>
                <a:latin typeface="Garamond"/>
                <a:ea typeface="Garamond"/>
                <a:cs typeface="Garamond"/>
                <a:sym typeface="Garamond"/>
              </a:rPr>
              <a:t>definition by Thaler and Sunstein (</a:t>
            </a:r>
            <a:r>
              <a:rPr b="0" i="0" lang="en" sz="2000" u="none" cap="none" strike="noStrike">
                <a:solidFill>
                  <a:schemeClr val="dk1"/>
                </a:solidFill>
                <a:highlight>
                  <a:srgbClr val="FFFFFF"/>
                </a:highlight>
                <a:uFill>
                  <a:noFill/>
                </a:uFill>
                <a:latin typeface="Garamond"/>
                <a:ea typeface="Garamond"/>
                <a:cs typeface="Garamond"/>
                <a:sym typeface="Garamond"/>
                <a:hlinkClick r:id="rId3">
                  <a:extLst>
                    <a:ext uri="{A12FA001-AC4F-418D-AE19-62706E023703}">
                      <ahyp:hlinkClr val="tx"/>
                    </a:ext>
                  </a:extLst>
                </a:hlinkClick>
              </a:rPr>
              <a:t>200</a:t>
            </a:r>
            <a:r>
              <a:rPr b="0" i="0" lang="en" sz="2000" u="none" cap="none" strike="noStrike">
                <a:solidFill>
                  <a:srgbClr val="1C1D1E"/>
                </a:solidFill>
                <a:highlight>
                  <a:srgbClr val="FFFFFF"/>
                </a:highlight>
                <a:latin typeface="Garamond"/>
                <a:ea typeface="Garamond"/>
                <a:cs typeface="Garamond"/>
                <a:sym typeface="Garamond"/>
              </a:rPr>
              <a:t>8):</a:t>
            </a:r>
            <a:endParaRPr b="0" i="0" sz="2000" u="none" cap="none" strike="noStrike">
              <a:solidFill>
                <a:srgbClr val="1C1D1E"/>
              </a:solidFill>
              <a:highlight>
                <a:srgbClr val="FFFFFF"/>
              </a:highlight>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0" i="0" sz="2000" u="none" cap="none" strike="noStrike">
              <a:solidFill>
                <a:srgbClr val="1C1D1E"/>
              </a:solidFill>
              <a:highlight>
                <a:srgbClr val="FFFFFF"/>
              </a:highlight>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0" i="0" sz="2000" u="none" cap="none" strike="noStrike">
              <a:solidFill>
                <a:srgbClr val="1C1D1E"/>
              </a:solidFill>
              <a:highlight>
                <a:srgbClr val="FFFFFF"/>
              </a:highlight>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rPr b="1" i="0" lang="en" sz="2000" u="none" cap="none" strike="noStrike">
                <a:solidFill>
                  <a:srgbClr val="1C1D1E"/>
                </a:solidFill>
                <a:highlight>
                  <a:srgbClr val="FFFFFF"/>
                </a:highlight>
                <a:latin typeface="Garamond"/>
                <a:ea typeface="Garamond"/>
                <a:cs typeface="Garamond"/>
                <a:sym typeface="Garamond"/>
              </a:rPr>
              <a:t>“</a:t>
            </a:r>
            <a:r>
              <a:rPr b="0" i="0" lang="en" sz="2000" u="none" cap="none" strike="noStrike">
                <a:solidFill>
                  <a:schemeClr val="dk1"/>
                </a:solidFill>
                <a:latin typeface="Garamond"/>
                <a:ea typeface="Garamond"/>
                <a:cs typeface="Garamond"/>
                <a:sym typeface="Garamond"/>
              </a:rPr>
              <a:t>Any  aspect  of  the  choice architecture  that  alters  people's  behavior  in  a  predictable  way  </a:t>
            </a:r>
            <a:r>
              <a:rPr b="0" i="1" lang="en" sz="2000" u="none" cap="none" strike="noStrike">
                <a:solidFill>
                  <a:schemeClr val="dk1"/>
                </a:solidFill>
                <a:latin typeface="Garamond"/>
                <a:ea typeface="Garamond"/>
                <a:cs typeface="Garamond"/>
                <a:sym typeface="Garamond"/>
              </a:rPr>
              <a:t>without  forbidding  any options  or  significantly  changing  their  economic  incentives</a:t>
            </a:r>
            <a:r>
              <a:rPr b="0" i="0" lang="en" sz="2000" u="none" cap="none" strike="noStrike">
                <a:solidFill>
                  <a:schemeClr val="dk1"/>
                </a:solidFill>
                <a:latin typeface="Garamond"/>
                <a:ea typeface="Garamond"/>
                <a:cs typeface="Garamond"/>
                <a:sym typeface="Garamond"/>
              </a:rPr>
              <a:t>.  To  count  as  a  mere  nudge, the  intervention  must  be  easy  and  cheap  to  avoid.  Nudges  are  not  mandates</a:t>
            </a:r>
            <a:r>
              <a:rPr b="1" i="0" lang="en" sz="2000" u="none" cap="none" strike="noStrike">
                <a:solidFill>
                  <a:srgbClr val="1C1D1E"/>
                </a:solidFill>
                <a:highlight>
                  <a:srgbClr val="FFFFFF"/>
                </a:highlight>
                <a:latin typeface="Garamond"/>
                <a:ea typeface="Garamond"/>
                <a:cs typeface="Garamond"/>
                <a:sym typeface="Garamond"/>
              </a:rPr>
              <a:t>”</a:t>
            </a:r>
            <a:endParaRPr b="1" i="0" sz="2000" u="none" cap="none" strike="noStrike">
              <a:solidFill>
                <a:srgbClr val="000000"/>
              </a:solidFill>
              <a:latin typeface="Garamond"/>
              <a:ea typeface="Garamond"/>
              <a:cs typeface="Garamond"/>
              <a:sym typeface="Garamond"/>
            </a:endParaRPr>
          </a:p>
        </p:txBody>
      </p:sp>
      <p:pic>
        <p:nvPicPr>
          <p:cNvPr id="73" name="Google Shape;73;g144bc779a46_0_1"/>
          <p:cNvPicPr preferRelativeResize="0"/>
          <p:nvPr/>
        </p:nvPicPr>
        <p:blipFill rotWithShape="1">
          <a:blip r:embed="rId4">
            <a:alphaModFix/>
          </a:blip>
          <a:srcRect b="0" l="0" r="53163" t="0"/>
          <a:stretch/>
        </p:blipFill>
        <p:spPr>
          <a:xfrm>
            <a:off x="7010750" y="389225"/>
            <a:ext cx="1309300" cy="2093925"/>
          </a:xfrm>
          <a:prstGeom prst="rect">
            <a:avLst/>
          </a:prstGeom>
          <a:noFill/>
          <a:ln>
            <a:noFill/>
          </a:ln>
        </p:spPr>
      </p:pic>
      <p:pic>
        <p:nvPicPr>
          <p:cNvPr id="74" name="Google Shape;74;g144bc779a46_0_1"/>
          <p:cNvPicPr preferRelativeResize="0"/>
          <p:nvPr/>
        </p:nvPicPr>
        <p:blipFill rotWithShape="1">
          <a:blip r:embed="rId4">
            <a:alphaModFix/>
          </a:blip>
          <a:srcRect b="0" l="51802" r="0" t="0"/>
          <a:stretch/>
        </p:blipFill>
        <p:spPr>
          <a:xfrm>
            <a:off x="7010750" y="2715250"/>
            <a:ext cx="1309300" cy="2034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g144bc779a46_0_8"/>
          <p:cNvSpPr txBox="1"/>
          <p:nvPr/>
        </p:nvSpPr>
        <p:spPr>
          <a:xfrm>
            <a:off x="73975" y="98400"/>
            <a:ext cx="9005400" cy="4590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2600"/>
              <a:buFont typeface="Arial"/>
              <a:buNone/>
            </a:pPr>
            <a:r>
              <a:rPr b="1" i="0" lang="en" sz="2600" u="none" cap="none" strike="noStrike">
                <a:solidFill>
                  <a:schemeClr val="dk1"/>
                </a:solidFill>
                <a:latin typeface="Garamond"/>
                <a:ea typeface="Garamond"/>
                <a:cs typeface="Garamond"/>
                <a:sym typeface="Garamond"/>
              </a:rPr>
              <a:t> What nudges are </a:t>
            </a:r>
            <a:endParaRPr b="1" i="0" sz="2400" u="none" cap="none" strike="noStrike">
              <a:solidFill>
                <a:schemeClr val="dk1"/>
              </a:solidFill>
              <a:latin typeface="Garamond"/>
              <a:ea typeface="Garamond"/>
              <a:cs typeface="Garamond"/>
              <a:sym typeface="Garamond"/>
            </a:endParaRPr>
          </a:p>
        </p:txBody>
      </p:sp>
      <p:sp>
        <p:nvSpPr>
          <p:cNvPr id="80" name="Google Shape;80;g144bc779a46_0_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
        <p:nvSpPr>
          <p:cNvPr id="81" name="Google Shape;81;g144bc779a46_0_8"/>
          <p:cNvSpPr txBox="1"/>
          <p:nvPr/>
        </p:nvSpPr>
        <p:spPr>
          <a:xfrm>
            <a:off x="914400" y="2147057"/>
            <a:ext cx="7315200" cy="396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g144bc779a46_0_8"/>
          <p:cNvSpPr txBox="1"/>
          <p:nvPr/>
        </p:nvSpPr>
        <p:spPr>
          <a:xfrm>
            <a:off x="228150" y="684290"/>
            <a:ext cx="8687700" cy="41868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Garamond"/>
                <a:ea typeface="Garamond"/>
                <a:cs typeface="Garamond"/>
                <a:sym typeface="Garamond"/>
              </a:rPr>
              <a:t>This is too vague, here I adopt the term 'nudge' slightly more narrowly than Thaler and Sunstein:</a:t>
            </a:r>
            <a:endParaRPr b="0" i="0" sz="2000" u="none" cap="none" strike="noStrike">
              <a:solidFill>
                <a:srgbClr val="000000"/>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A nudge does not forbid  any options  or  significantly  changing  their  economic  incentives; it must be easy and cheap to avoid</a:t>
            </a:r>
            <a:endParaRPr b="0" i="0" sz="2000" u="none" cap="none" strike="noStrike">
              <a:solidFill>
                <a:schemeClr val="dk1"/>
              </a:solidFill>
              <a:latin typeface="Garamond"/>
              <a:ea typeface="Garamond"/>
              <a:cs typeface="Garamond"/>
              <a:sym typeface="Garamond"/>
            </a:endParaRPr>
          </a:p>
          <a:p>
            <a:pPr indent="0" lvl="0" marL="457200" marR="0" rtl="0" algn="just">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1" lang="en" sz="2000">
                <a:solidFill>
                  <a:schemeClr val="dk1"/>
                </a:solidFill>
                <a:latin typeface="Garamond"/>
                <a:ea typeface="Garamond"/>
                <a:cs typeface="Garamond"/>
                <a:sym typeface="Garamond"/>
              </a:rPr>
              <a:t>AND</a:t>
            </a:r>
            <a:r>
              <a:rPr b="1" i="0" lang="en" sz="2000" u="none" cap="none" strike="noStrike">
                <a:solidFill>
                  <a:schemeClr val="dk1"/>
                </a:solidFill>
                <a:latin typeface="Garamond"/>
                <a:ea typeface="Garamond"/>
                <a:cs typeface="Garamond"/>
                <a:sym typeface="Garamond"/>
              </a:rPr>
              <a:t> </a:t>
            </a:r>
            <a:r>
              <a:rPr b="0" i="1" lang="en" sz="2000" u="none" cap="none" strike="noStrike">
                <a:solidFill>
                  <a:schemeClr val="dk1"/>
                </a:solidFill>
                <a:latin typeface="Garamond"/>
                <a:ea typeface="Garamond"/>
                <a:cs typeface="Garamond"/>
                <a:sym typeface="Garamond"/>
              </a:rPr>
              <a:t>takes into account </a:t>
            </a:r>
            <a:r>
              <a:rPr b="0" i="0" lang="en" sz="2000" u="none" cap="none" strike="noStrike">
                <a:solidFill>
                  <a:schemeClr val="dk1"/>
                </a:solidFill>
                <a:latin typeface="Garamond"/>
                <a:ea typeface="Garamond"/>
                <a:cs typeface="Garamond"/>
                <a:sym typeface="Garamond"/>
              </a:rPr>
              <a:t>the so-called system 1 (effortlessly, automatically, intuitively), one of the two fictional characters of Daniel Kahneman's dual-system account of mind</a:t>
            </a:r>
            <a:endParaRPr b="0" i="0" sz="2000" u="none" cap="none" strike="noStrike">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Garamond"/>
                <a:ea typeface="Garamond"/>
                <a:cs typeface="Garamond"/>
                <a:sym typeface="Garamond"/>
              </a:rPr>
              <a:t>In this way, reiterating information </a:t>
            </a:r>
            <a:r>
              <a:rPr lang="en" sz="2000">
                <a:latin typeface="Garamond"/>
                <a:ea typeface="Garamond"/>
                <a:cs typeface="Garamond"/>
                <a:sym typeface="Garamond"/>
              </a:rPr>
              <a:t>cannot be</a:t>
            </a:r>
            <a:r>
              <a:rPr b="0" i="0" lang="en" sz="2000" u="none" cap="none" strike="noStrike">
                <a:solidFill>
                  <a:srgbClr val="000000"/>
                </a:solidFill>
                <a:latin typeface="Garamond"/>
                <a:ea typeface="Garamond"/>
                <a:cs typeface="Garamond"/>
                <a:sym typeface="Garamond"/>
              </a:rPr>
              <a:t> no</a:t>
            </a:r>
            <a:r>
              <a:rPr lang="en" sz="2000">
                <a:latin typeface="Garamond"/>
                <a:ea typeface="Garamond"/>
                <a:cs typeface="Garamond"/>
                <a:sym typeface="Garamond"/>
              </a:rPr>
              <a:t> </a:t>
            </a:r>
            <a:r>
              <a:rPr b="0" i="0" lang="en" sz="2000" u="none" cap="none" strike="noStrike">
                <a:solidFill>
                  <a:srgbClr val="000000"/>
                </a:solidFill>
                <a:latin typeface="Garamond"/>
                <a:ea typeface="Garamond"/>
                <a:cs typeface="Garamond"/>
                <a:sym typeface="Garamond"/>
              </a:rPr>
              <a:t>more considered nudging. Informing looks as </a:t>
            </a:r>
            <a:r>
              <a:rPr b="0" i="0" lang="en" sz="2000" u="none" cap="none" strike="noStrike">
                <a:solidFill>
                  <a:schemeClr val="dk1"/>
                </a:solidFill>
                <a:latin typeface="Garamond"/>
                <a:ea typeface="Garamond"/>
                <a:cs typeface="Garamond"/>
                <a:sym typeface="Garamond"/>
              </a:rPr>
              <a:t>a traditional and a well-established policymaking strategy, not as unconventional as nudges are described.</a:t>
            </a:r>
            <a:r>
              <a:rPr b="0" i="0" lang="en" sz="2000" u="none" cap="none" strike="noStrike">
                <a:solidFill>
                  <a:srgbClr val="000000"/>
                </a:solidFill>
                <a:latin typeface="Garamond"/>
                <a:ea typeface="Garamond"/>
                <a:cs typeface="Garamond"/>
                <a:sym typeface="Garamond"/>
              </a:rPr>
              <a:t>  </a:t>
            </a:r>
            <a:endParaRPr b="0" i="0" sz="2000" u="none" cap="none" strike="noStrike">
              <a:solidFill>
                <a:srgbClr val="000000"/>
              </a:solidFill>
              <a:latin typeface="Garamond"/>
              <a:ea typeface="Garamond"/>
              <a:cs typeface="Garamond"/>
              <a:sym typeface="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g144bc779a46_0_12"/>
          <p:cNvSpPr txBox="1"/>
          <p:nvPr/>
        </p:nvSpPr>
        <p:spPr>
          <a:xfrm>
            <a:off x="73975" y="98400"/>
            <a:ext cx="9005400" cy="4590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2600"/>
              <a:buFont typeface="Arial"/>
              <a:buNone/>
            </a:pPr>
            <a:r>
              <a:rPr b="1" i="0" lang="en" sz="2600" u="none" cap="none" strike="noStrike">
                <a:solidFill>
                  <a:schemeClr val="dk1"/>
                </a:solidFill>
                <a:latin typeface="Garamond"/>
                <a:ea typeface="Garamond"/>
                <a:cs typeface="Garamond"/>
                <a:sym typeface="Garamond"/>
              </a:rPr>
              <a:t> What nudges are </a:t>
            </a:r>
            <a:endParaRPr b="1" i="0" sz="2400" u="none" cap="none" strike="noStrike">
              <a:solidFill>
                <a:schemeClr val="dk1"/>
              </a:solidFill>
              <a:latin typeface="Garamond"/>
              <a:ea typeface="Garamond"/>
              <a:cs typeface="Garamond"/>
              <a:sym typeface="Garamond"/>
            </a:endParaRPr>
          </a:p>
        </p:txBody>
      </p:sp>
      <p:sp>
        <p:nvSpPr>
          <p:cNvPr id="88" name="Google Shape;88;g144bc779a46_0_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
        <p:nvSpPr>
          <p:cNvPr id="89" name="Google Shape;89;g144bc779a46_0_12"/>
          <p:cNvSpPr txBox="1"/>
          <p:nvPr/>
        </p:nvSpPr>
        <p:spPr>
          <a:xfrm>
            <a:off x="133650" y="1705025"/>
            <a:ext cx="4950300" cy="2031900"/>
          </a:xfrm>
          <a:prstGeom prst="rect">
            <a:avLst/>
          </a:prstGeom>
          <a:noFill/>
          <a:ln>
            <a:noFill/>
          </a:ln>
        </p:spPr>
        <p:txBody>
          <a:bodyPr anchorCtr="0" anchor="t" bIns="91425" lIns="91425" spcFirstLastPara="1" rIns="91425" wrap="square" tIns="91425">
            <a:spAutoFit/>
          </a:bodyPr>
          <a:lstStyle/>
          <a:p>
            <a:pPr indent="-355600" lvl="0" marL="457200" marR="0" rtl="0" algn="just">
              <a:lnSpc>
                <a:spcPct val="100000"/>
              </a:lnSpc>
              <a:spcBef>
                <a:spcPts val="0"/>
              </a:spcBef>
              <a:spcAft>
                <a:spcPts val="0"/>
              </a:spcAft>
              <a:buClr>
                <a:schemeClr val="dk1"/>
              </a:buClr>
              <a:buSzPts val="2000"/>
              <a:buFont typeface="Garamond"/>
              <a:buChar char="●"/>
            </a:pPr>
            <a:r>
              <a:rPr b="1" lang="en" sz="2000">
                <a:solidFill>
                  <a:schemeClr val="dk1"/>
                </a:solidFill>
                <a:latin typeface="Garamond"/>
                <a:ea typeface="Garamond"/>
                <a:cs typeface="Garamond"/>
                <a:sym typeface="Garamond"/>
              </a:rPr>
              <a:t>1) </a:t>
            </a:r>
            <a:r>
              <a:rPr b="1" i="0" lang="en" sz="2000" u="none" cap="none" strike="noStrike">
                <a:solidFill>
                  <a:schemeClr val="dk1"/>
                </a:solidFill>
                <a:latin typeface="Garamond"/>
                <a:ea typeface="Garamond"/>
                <a:cs typeface="Garamond"/>
                <a:sym typeface="Garamond"/>
              </a:rPr>
              <a:t>Mitigate </a:t>
            </a:r>
            <a:r>
              <a:rPr b="0" i="0" lang="en" sz="2000" u="none" cap="none" strike="noStrike">
                <a:solidFill>
                  <a:schemeClr val="dk1"/>
                </a:solidFill>
                <a:latin typeface="Garamond"/>
                <a:ea typeface="Garamond"/>
                <a:cs typeface="Garamond"/>
                <a:sym typeface="Garamond"/>
              </a:rPr>
              <a:t>system 1-processes: encourag</a:t>
            </a:r>
            <a:r>
              <a:rPr lang="en" sz="2000">
                <a:solidFill>
                  <a:schemeClr val="dk1"/>
                </a:solidFill>
                <a:latin typeface="Garamond"/>
                <a:ea typeface="Garamond"/>
                <a:cs typeface="Garamond"/>
                <a:sym typeface="Garamond"/>
              </a:rPr>
              <a:t>ing</a:t>
            </a:r>
            <a:r>
              <a:rPr b="0" i="0" lang="en" sz="2000" u="none" cap="none" strike="noStrike">
                <a:solidFill>
                  <a:schemeClr val="dk1"/>
                </a:solidFill>
                <a:latin typeface="Garamond"/>
                <a:ea typeface="Garamond"/>
                <a:cs typeface="Garamond"/>
                <a:sym typeface="Garamond"/>
              </a:rPr>
              <a:t> deliberative processes to  resist, or at least mitigate, the influence of system 1 (emotional arousal, cognitive flaws), </a:t>
            </a:r>
            <a:r>
              <a:rPr lang="en" sz="2000">
                <a:solidFill>
                  <a:schemeClr val="dk1"/>
                </a:solidFill>
                <a:latin typeface="Garamond"/>
                <a:ea typeface="Garamond"/>
                <a:cs typeface="Garamond"/>
                <a:sym typeface="Garamond"/>
              </a:rPr>
              <a:t>promoting</a:t>
            </a:r>
            <a:r>
              <a:rPr b="0" i="0" lang="en" sz="2000" u="none" cap="none" strike="noStrike">
                <a:solidFill>
                  <a:schemeClr val="dk1"/>
                </a:solidFill>
                <a:latin typeface="Garamond"/>
                <a:ea typeface="Garamond"/>
                <a:cs typeface="Garamond"/>
                <a:sym typeface="Garamond"/>
              </a:rPr>
              <a:t> more careful considerations, eg. </a:t>
            </a:r>
            <a:r>
              <a:rPr b="0" i="1" lang="en" sz="2000" u="none" cap="none" strike="noStrike">
                <a:solidFill>
                  <a:schemeClr val="dk1"/>
                </a:solidFill>
                <a:latin typeface="Garamond"/>
                <a:ea typeface="Garamond"/>
                <a:cs typeface="Garamond"/>
                <a:sym typeface="Garamond"/>
              </a:rPr>
              <a:t>cooling off period</a:t>
            </a:r>
            <a:r>
              <a:rPr b="0" i="0" lang="en" sz="2000" u="none" cap="none" strike="noStrike">
                <a:solidFill>
                  <a:schemeClr val="dk1"/>
                </a:solidFill>
                <a:latin typeface="Garamond"/>
                <a:ea typeface="Garamond"/>
                <a:cs typeface="Garamond"/>
                <a:sym typeface="Garamond"/>
              </a:rPr>
              <a:t>. </a:t>
            </a:r>
            <a:endParaRPr b="0" i="0" sz="1800" u="none" cap="none" strike="noStrike">
              <a:solidFill>
                <a:schemeClr val="dk1"/>
              </a:solidFill>
              <a:latin typeface="Arial"/>
              <a:ea typeface="Arial"/>
              <a:cs typeface="Arial"/>
              <a:sym typeface="Arial"/>
            </a:endParaRPr>
          </a:p>
        </p:txBody>
      </p:sp>
      <p:pic>
        <p:nvPicPr>
          <p:cNvPr id="90" name="Google Shape;90;g144bc779a46_0_12"/>
          <p:cNvPicPr preferRelativeResize="0"/>
          <p:nvPr/>
        </p:nvPicPr>
        <p:blipFill rotWithShape="1">
          <a:blip r:embed="rId3">
            <a:alphaModFix/>
          </a:blip>
          <a:srcRect b="0" l="4641" r="16025" t="0"/>
          <a:stretch/>
        </p:blipFill>
        <p:spPr>
          <a:xfrm>
            <a:off x="5243000" y="1471225"/>
            <a:ext cx="3618975" cy="2499500"/>
          </a:xfrm>
          <a:prstGeom prst="rect">
            <a:avLst/>
          </a:prstGeom>
          <a:noFill/>
          <a:ln>
            <a:noFill/>
          </a:ln>
        </p:spPr>
      </p:pic>
      <p:sp>
        <p:nvSpPr>
          <p:cNvPr id="91" name="Google Shape;91;g144bc779a46_0_12"/>
          <p:cNvSpPr txBox="1"/>
          <p:nvPr/>
        </p:nvSpPr>
        <p:spPr>
          <a:xfrm>
            <a:off x="133651" y="768007"/>
            <a:ext cx="5109300" cy="4926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Font typeface="Garamond"/>
              <a:buChar char="●"/>
            </a:pPr>
            <a:r>
              <a:rPr lang="en" sz="2000">
                <a:solidFill>
                  <a:schemeClr val="dk1"/>
                </a:solidFill>
                <a:latin typeface="Garamond"/>
                <a:ea typeface="Garamond"/>
                <a:cs typeface="Garamond"/>
                <a:sym typeface="Garamond"/>
              </a:rPr>
              <a:t>“</a:t>
            </a:r>
            <a:r>
              <a:rPr i="1" lang="en" sz="2000">
                <a:solidFill>
                  <a:schemeClr val="dk1"/>
                </a:solidFill>
                <a:latin typeface="Garamond"/>
                <a:ea typeface="Garamond"/>
                <a:cs typeface="Garamond"/>
                <a:sym typeface="Garamond"/>
              </a:rPr>
              <a:t>takes into account </a:t>
            </a:r>
            <a:r>
              <a:rPr lang="en" sz="2000">
                <a:solidFill>
                  <a:schemeClr val="dk1"/>
                </a:solidFill>
                <a:latin typeface="Garamond"/>
                <a:ea typeface="Garamond"/>
                <a:cs typeface="Garamond"/>
                <a:sym typeface="Garamond"/>
              </a:rPr>
              <a:t>the so-called system 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g144bc779a46_0_41"/>
          <p:cNvSpPr txBox="1"/>
          <p:nvPr/>
        </p:nvSpPr>
        <p:spPr>
          <a:xfrm>
            <a:off x="73975" y="98400"/>
            <a:ext cx="9005400" cy="4590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2600"/>
              <a:buFont typeface="Arial"/>
              <a:buNone/>
            </a:pPr>
            <a:r>
              <a:rPr b="1" i="0" lang="en" sz="2600" u="none" cap="none" strike="noStrike">
                <a:solidFill>
                  <a:schemeClr val="dk1"/>
                </a:solidFill>
                <a:latin typeface="Garamond"/>
                <a:ea typeface="Garamond"/>
                <a:cs typeface="Garamond"/>
                <a:sym typeface="Garamond"/>
              </a:rPr>
              <a:t> What nudges are </a:t>
            </a:r>
            <a:endParaRPr b="1" i="0" sz="2400" u="none" cap="none" strike="noStrike">
              <a:solidFill>
                <a:schemeClr val="dk1"/>
              </a:solidFill>
              <a:latin typeface="Garamond"/>
              <a:ea typeface="Garamond"/>
              <a:cs typeface="Garamond"/>
              <a:sym typeface="Garamond"/>
            </a:endParaRPr>
          </a:p>
        </p:txBody>
      </p:sp>
      <p:sp>
        <p:nvSpPr>
          <p:cNvPr id="97" name="Google Shape;97;g144bc779a46_0_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98" name="Google Shape;98;g144bc779a46_0_41"/>
          <p:cNvSpPr txBox="1"/>
          <p:nvPr/>
        </p:nvSpPr>
        <p:spPr>
          <a:xfrm>
            <a:off x="73975" y="644865"/>
            <a:ext cx="6342900" cy="4186800"/>
          </a:xfrm>
          <a:prstGeom prst="rect">
            <a:avLst/>
          </a:prstGeom>
          <a:noFill/>
          <a:ln>
            <a:noFill/>
          </a:ln>
        </p:spPr>
        <p:txBody>
          <a:bodyPr anchorCtr="0" anchor="t" bIns="91425" lIns="91425" spcFirstLastPara="1" rIns="91425" wrap="square" tIns="91425">
            <a:spAutoFit/>
          </a:bodyPr>
          <a:lstStyle/>
          <a:p>
            <a:pPr indent="-355600" lvl="0" marL="457200" marR="0" rtl="0" algn="just">
              <a:lnSpc>
                <a:spcPct val="100000"/>
              </a:lnSpc>
              <a:spcBef>
                <a:spcPts val="0"/>
              </a:spcBef>
              <a:spcAft>
                <a:spcPts val="0"/>
              </a:spcAft>
              <a:buClr>
                <a:schemeClr val="dk1"/>
              </a:buClr>
              <a:buSzPts val="2000"/>
              <a:buFont typeface="Garamond"/>
              <a:buChar char="●"/>
            </a:pPr>
            <a:r>
              <a:rPr b="1" lang="en" sz="2000">
                <a:solidFill>
                  <a:schemeClr val="dk1"/>
                </a:solidFill>
                <a:latin typeface="Garamond"/>
                <a:ea typeface="Garamond"/>
                <a:cs typeface="Garamond"/>
                <a:sym typeface="Garamond"/>
              </a:rPr>
              <a:t>2) </a:t>
            </a:r>
            <a:r>
              <a:rPr b="1" i="0" lang="en" sz="2000" u="none" cap="none" strike="noStrike">
                <a:solidFill>
                  <a:schemeClr val="dk1"/>
                </a:solidFill>
                <a:latin typeface="Garamond"/>
                <a:ea typeface="Garamond"/>
                <a:cs typeface="Garamond"/>
                <a:sym typeface="Garamond"/>
              </a:rPr>
              <a:t>Leverage </a:t>
            </a:r>
            <a:r>
              <a:rPr b="0" i="0" lang="en" sz="2000" u="none" cap="none" strike="noStrike">
                <a:solidFill>
                  <a:schemeClr val="dk1"/>
                </a:solidFill>
                <a:latin typeface="Garamond"/>
                <a:ea typeface="Garamond"/>
                <a:cs typeface="Garamond"/>
                <a:sym typeface="Garamond"/>
              </a:rPr>
              <a:t>system 1-processes:</a:t>
            </a:r>
            <a:r>
              <a:rPr b="1" i="0" lang="en" sz="2000" u="none" cap="none" strike="noStrike">
                <a:solidFill>
                  <a:schemeClr val="dk1"/>
                </a:solidFill>
                <a:latin typeface="Garamond"/>
                <a:ea typeface="Garamond"/>
                <a:cs typeface="Garamond"/>
                <a:sym typeface="Garamond"/>
              </a:rPr>
              <a:t> </a:t>
            </a:r>
            <a:endParaRPr b="1" i="0" sz="2000" u="none" cap="none" strike="noStrike">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1" i="0" sz="2000" u="none" cap="none" strike="noStrike">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1" i="0" lang="en" sz="2000" u="none" cap="none" strike="noStrike">
                <a:solidFill>
                  <a:schemeClr val="dk1"/>
                </a:solidFill>
                <a:latin typeface="Garamond"/>
                <a:ea typeface="Garamond"/>
                <a:cs typeface="Garamond"/>
                <a:sym typeface="Garamond"/>
              </a:rPr>
              <a:t>Cafeteria case</a:t>
            </a:r>
            <a:endParaRPr b="1" i="0" sz="2000" u="none" cap="none" strike="noStrike">
              <a:solidFill>
                <a:schemeClr val="dk1"/>
              </a:solidFill>
              <a:latin typeface="Garamond"/>
              <a:ea typeface="Garamond"/>
              <a:cs typeface="Garamond"/>
              <a:sym typeface="Garamond"/>
            </a:endParaRPr>
          </a:p>
          <a:p>
            <a:pPr indent="0" lvl="0" marL="457200" marR="0" rtl="0" algn="just">
              <a:lnSpc>
                <a:spcPct val="100000"/>
              </a:lnSpc>
              <a:spcBef>
                <a:spcPts val="0"/>
              </a:spcBef>
              <a:spcAft>
                <a:spcPts val="0"/>
              </a:spcAft>
              <a:buClr>
                <a:schemeClr val="dk1"/>
              </a:buClr>
              <a:buSzPts val="1100"/>
              <a:buFont typeface="Arial"/>
              <a:buNone/>
            </a:pPr>
            <a:r>
              <a:rPr b="0" i="0" lang="en" sz="2000" u="none" cap="none" strike="noStrike">
                <a:solidFill>
                  <a:schemeClr val="dk1"/>
                </a:solidFill>
                <a:latin typeface="Garamond"/>
                <a:ea typeface="Garamond"/>
                <a:cs typeface="Garamond"/>
                <a:sym typeface="Garamond"/>
              </a:rPr>
              <a:t>Strategies in food displaying. Fruits</a:t>
            </a:r>
            <a:r>
              <a:rPr lang="en" sz="2000">
                <a:solidFill>
                  <a:schemeClr val="dk1"/>
                </a:solidFill>
                <a:latin typeface="Garamond"/>
                <a:ea typeface="Garamond"/>
                <a:cs typeface="Garamond"/>
                <a:sym typeface="Garamond"/>
              </a:rPr>
              <a:t> (rather than desserts) </a:t>
            </a:r>
            <a:r>
              <a:rPr b="0" i="0" lang="en" sz="2000" u="none" cap="none" strike="noStrike">
                <a:solidFill>
                  <a:schemeClr val="dk1"/>
                </a:solidFill>
                <a:latin typeface="Garamond"/>
                <a:ea typeface="Garamond"/>
                <a:cs typeface="Garamond"/>
                <a:sym typeface="Garamond"/>
              </a:rPr>
              <a:t>could be placed first</a:t>
            </a:r>
            <a:r>
              <a:rPr lang="en" sz="2000">
                <a:solidFill>
                  <a:schemeClr val="dk1"/>
                </a:solidFill>
                <a:latin typeface="Garamond"/>
                <a:ea typeface="Garamond"/>
                <a:cs typeface="Garamond"/>
                <a:sym typeface="Garamond"/>
              </a:rPr>
              <a:t> </a:t>
            </a:r>
            <a:r>
              <a:rPr b="0" i="0" lang="en" sz="2000" u="none" cap="none" strike="noStrike">
                <a:solidFill>
                  <a:schemeClr val="dk1"/>
                </a:solidFill>
                <a:latin typeface="Garamond"/>
                <a:ea typeface="Garamond"/>
                <a:cs typeface="Garamond"/>
                <a:sym typeface="Garamond"/>
              </a:rPr>
              <a:t>down the cafeteria line and/or at eye level</a:t>
            </a:r>
            <a:endParaRPr b="0" i="0" sz="2000" u="none" cap="none" strike="noStrike">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1" i="0" sz="2000" u="none" cap="none" strike="noStrike">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1" i="0" lang="en" sz="2000" u="none" cap="none" strike="noStrike">
                <a:solidFill>
                  <a:schemeClr val="dk1"/>
                </a:solidFill>
                <a:latin typeface="Garamond"/>
                <a:ea typeface="Garamond"/>
                <a:cs typeface="Garamond"/>
                <a:sym typeface="Garamond"/>
              </a:rPr>
              <a:t>Social norms - peer pressure</a:t>
            </a:r>
            <a:endParaRPr b="1" i="0" sz="2000" u="none" cap="none" strike="noStrike">
              <a:solidFill>
                <a:schemeClr val="dk1"/>
              </a:solidFill>
              <a:latin typeface="Garamond"/>
              <a:ea typeface="Garamond"/>
              <a:cs typeface="Garamond"/>
              <a:sym typeface="Garamond"/>
            </a:endParaRPr>
          </a:p>
          <a:p>
            <a:pPr indent="0" lvl="0" marL="457200" marR="0" rtl="0" algn="just">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Garamond"/>
                <a:ea typeface="Garamond"/>
                <a:cs typeface="Garamond"/>
                <a:sym typeface="Garamond"/>
              </a:rPr>
              <a:t>Our behaviors are conditional to what we think peers believe is fair to do and what we think peers factually do. Social norms affect our use of hotel towels (Goldstein et al. 2008), decisions facing economic games (Fischbacher et al., 2001), etc.</a:t>
            </a:r>
            <a:endParaRPr b="1" i="0" sz="2000" u="none" cap="none" strike="noStrike">
              <a:solidFill>
                <a:schemeClr val="dk1"/>
              </a:solidFill>
              <a:latin typeface="Garamond"/>
              <a:ea typeface="Garamond"/>
              <a:cs typeface="Garamond"/>
              <a:sym typeface="Garamond"/>
            </a:endParaRPr>
          </a:p>
        </p:txBody>
      </p:sp>
      <p:pic>
        <p:nvPicPr>
          <p:cNvPr id="99" name="Google Shape;99;g144bc779a46_0_41"/>
          <p:cNvPicPr preferRelativeResize="0"/>
          <p:nvPr/>
        </p:nvPicPr>
        <p:blipFill rotWithShape="1">
          <a:blip r:embed="rId3">
            <a:alphaModFix/>
          </a:blip>
          <a:srcRect b="23960" l="0" r="0" t="0"/>
          <a:stretch/>
        </p:blipFill>
        <p:spPr>
          <a:xfrm>
            <a:off x="6492275" y="899013"/>
            <a:ext cx="2424800" cy="1843838"/>
          </a:xfrm>
          <a:prstGeom prst="rect">
            <a:avLst/>
          </a:prstGeom>
          <a:noFill/>
          <a:ln>
            <a:noFill/>
          </a:ln>
        </p:spPr>
      </p:pic>
      <p:pic>
        <p:nvPicPr>
          <p:cNvPr id="100" name="Google Shape;100;g144bc779a46_0_41"/>
          <p:cNvPicPr preferRelativeResize="0"/>
          <p:nvPr/>
        </p:nvPicPr>
        <p:blipFill rotWithShape="1">
          <a:blip r:embed="rId4">
            <a:alphaModFix/>
          </a:blip>
          <a:srcRect b="0" l="0" r="0" t="0"/>
          <a:stretch/>
        </p:blipFill>
        <p:spPr>
          <a:xfrm>
            <a:off x="6492275" y="3084475"/>
            <a:ext cx="2424800" cy="157874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g144bc779a46_1_10"/>
          <p:cNvSpPr txBox="1"/>
          <p:nvPr/>
        </p:nvSpPr>
        <p:spPr>
          <a:xfrm>
            <a:off x="73975" y="98400"/>
            <a:ext cx="9005400" cy="4590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2600"/>
              <a:buFont typeface="Arial"/>
              <a:buNone/>
            </a:pPr>
            <a:r>
              <a:rPr b="1" i="0" lang="en" sz="2600" u="none" cap="none" strike="noStrike">
                <a:solidFill>
                  <a:schemeClr val="dk1"/>
                </a:solidFill>
                <a:latin typeface="Garamond"/>
                <a:ea typeface="Garamond"/>
                <a:cs typeface="Garamond"/>
                <a:sym typeface="Garamond"/>
              </a:rPr>
              <a:t> Nudges’ transparency </a:t>
            </a:r>
            <a:endParaRPr b="1" i="0" sz="19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2600"/>
              <a:buFont typeface="Arial"/>
              <a:buNone/>
            </a:pPr>
            <a:r>
              <a:t/>
            </a:r>
            <a:endParaRPr b="1" i="0" sz="2600" u="none" cap="none" strike="noStrike">
              <a:solidFill>
                <a:schemeClr val="dk1"/>
              </a:solidFill>
              <a:latin typeface="Garamond"/>
              <a:ea typeface="Garamond"/>
              <a:cs typeface="Garamond"/>
              <a:sym typeface="Garamond"/>
            </a:endParaRPr>
          </a:p>
        </p:txBody>
      </p:sp>
      <p:sp>
        <p:nvSpPr>
          <p:cNvPr id="106" name="Google Shape;106;g144bc779a46_1_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07" name="Google Shape;107;g144bc779a46_1_10"/>
          <p:cNvPicPr preferRelativeResize="0"/>
          <p:nvPr/>
        </p:nvPicPr>
        <p:blipFill rotWithShape="1">
          <a:blip r:embed="rId3">
            <a:alphaModFix/>
          </a:blip>
          <a:srcRect b="0" l="3660" r="0" t="0"/>
          <a:stretch/>
        </p:blipFill>
        <p:spPr>
          <a:xfrm>
            <a:off x="6132537" y="1034675"/>
            <a:ext cx="2666250" cy="3460424"/>
          </a:xfrm>
          <a:prstGeom prst="rect">
            <a:avLst/>
          </a:prstGeom>
          <a:noFill/>
          <a:ln>
            <a:noFill/>
          </a:ln>
        </p:spPr>
      </p:pic>
      <p:sp>
        <p:nvSpPr>
          <p:cNvPr id="108" name="Google Shape;108;g144bc779a46_1_10"/>
          <p:cNvSpPr txBox="1"/>
          <p:nvPr/>
        </p:nvSpPr>
        <p:spPr>
          <a:xfrm>
            <a:off x="73975" y="1034675"/>
            <a:ext cx="5527200" cy="1108200"/>
          </a:xfrm>
          <a:prstGeom prst="rect">
            <a:avLst/>
          </a:prstGeom>
          <a:noFill/>
          <a:ln>
            <a:noFill/>
          </a:ln>
        </p:spPr>
        <p:txBody>
          <a:bodyPr anchorCtr="0" anchor="t" bIns="91425" lIns="91425" spcFirstLastPara="1" rIns="91425" wrap="square" tIns="91425">
            <a:spAutoFit/>
          </a:bodyPr>
          <a:lstStyle/>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Nudges that leverage</a:t>
            </a:r>
            <a:r>
              <a:rPr b="1" i="0" lang="en" sz="2000" u="none" cap="none" strike="noStrike">
                <a:solidFill>
                  <a:schemeClr val="dk1"/>
                </a:solidFill>
                <a:latin typeface="Garamond"/>
                <a:ea typeface="Garamond"/>
                <a:cs typeface="Garamond"/>
                <a:sym typeface="Garamond"/>
              </a:rPr>
              <a:t> </a:t>
            </a:r>
            <a:r>
              <a:rPr b="0" i="0" lang="en" sz="2000" u="none" cap="none" strike="noStrike">
                <a:solidFill>
                  <a:schemeClr val="dk1"/>
                </a:solidFill>
                <a:latin typeface="Garamond"/>
                <a:ea typeface="Garamond"/>
                <a:cs typeface="Garamond"/>
                <a:sym typeface="Garamond"/>
              </a:rPr>
              <a:t>system 1-processes are ethically problematic:</a:t>
            </a:r>
            <a:endParaRPr b="0" i="0" sz="2000" u="none" cap="none" strike="noStrike">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Garamond"/>
                <a:ea typeface="Garamond"/>
                <a:cs typeface="Garamond"/>
                <a:sym typeface="Garamond"/>
              </a:rPr>
              <a:t> </a:t>
            </a:r>
            <a:endParaRPr b="0" i="0" sz="1400" u="none" cap="none" strike="noStrike">
              <a:solidFill>
                <a:srgbClr val="000000"/>
              </a:solidFill>
              <a:latin typeface="Arial"/>
              <a:ea typeface="Arial"/>
              <a:cs typeface="Arial"/>
              <a:sym typeface="Arial"/>
            </a:endParaRPr>
          </a:p>
        </p:txBody>
      </p:sp>
      <p:sp>
        <p:nvSpPr>
          <p:cNvPr id="109" name="Google Shape;109;g144bc779a46_1_10"/>
          <p:cNvSpPr txBox="1"/>
          <p:nvPr/>
        </p:nvSpPr>
        <p:spPr>
          <a:xfrm>
            <a:off x="73975" y="1966400"/>
            <a:ext cx="5825400" cy="2647500"/>
          </a:xfrm>
          <a:prstGeom prst="rect">
            <a:avLst/>
          </a:prstGeom>
          <a:noFill/>
          <a:ln>
            <a:noFill/>
          </a:ln>
        </p:spPr>
        <p:txBody>
          <a:bodyPr anchorCtr="0" anchor="t" bIns="91425" lIns="91425" spcFirstLastPara="1" rIns="91425" wrap="square" tIns="91425">
            <a:spAutoFit/>
          </a:bodyPr>
          <a:lstStyle/>
          <a:p>
            <a:pPr indent="-355600" lvl="0" marL="457200" marR="0" rtl="0" algn="just">
              <a:lnSpc>
                <a:spcPct val="100000"/>
              </a:lnSpc>
              <a:spcBef>
                <a:spcPts val="0"/>
              </a:spcBef>
              <a:spcAft>
                <a:spcPts val="0"/>
              </a:spcAft>
              <a:buClr>
                <a:srgbClr val="000000"/>
              </a:buClr>
              <a:buSzPts val="2000"/>
              <a:buFont typeface="Garamond"/>
              <a:buChar char="-"/>
            </a:pPr>
            <a:r>
              <a:rPr b="0" i="0" lang="en" sz="2000" u="none" cap="none" strike="noStrike">
                <a:solidFill>
                  <a:srgbClr val="000000"/>
                </a:solidFill>
                <a:latin typeface="Garamond"/>
                <a:ea typeface="Garamond"/>
                <a:cs typeface="Garamond"/>
                <a:sym typeface="Garamond"/>
              </a:rPr>
              <a:t>System1-leverage nudges exploit automatic mechanisms wired deep into our cognition: nudgees are typically unaware of the influences exerted by such mechanisms</a:t>
            </a:r>
            <a:endParaRPr b="0" i="0" sz="2000" u="none" cap="none" strike="noStrike">
              <a:solidFill>
                <a:srgbClr val="000000"/>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Garamond"/>
              <a:ea typeface="Garamond"/>
              <a:cs typeface="Garamond"/>
              <a:sym typeface="Garamond"/>
            </a:endParaRPr>
          </a:p>
          <a:p>
            <a:pPr indent="-355600" lvl="0" marL="457200" marR="0" rtl="0" algn="just">
              <a:lnSpc>
                <a:spcPct val="100000"/>
              </a:lnSpc>
              <a:spcBef>
                <a:spcPts val="0"/>
              </a:spcBef>
              <a:spcAft>
                <a:spcPts val="0"/>
              </a:spcAft>
              <a:buClr>
                <a:srgbClr val="000000"/>
              </a:buClr>
              <a:buSzPts val="2000"/>
              <a:buFont typeface="Garamond"/>
              <a:buChar char="-"/>
            </a:pPr>
            <a:r>
              <a:rPr b="0" i="0" lang="en" sz="2000" u="none" cap="none" strike="noStrike">
                <a:solidFill>
                  <a:schemeClr val="dk1"/>
                </a:solidFill>
                <a:latin typeface="Garamond"/>
                <a:ea typeface="Garamond"/>
                <a:cs typeface="Garamond"/>
                <a:sym typeface="Garamond"/>
              </a:rPr>
              <a:t>The prominent objection to nudging concerns the allegedly subtle manipulation (</a:t>
            </a:r>
            <a:r>
              <a:rPr b="0" i="1" lang="en" sz="2000" u="none" cap="none" strike="noStrike">
                <a:solidFill>
                  <a:schemeClr val="dk1"/>
                </a:solidFill>
                <a:latin typeface="Garamond"/>
                <a:ea typeface="Garamond"/>
                <a:cs typeface="Garamond"/>
                <a:sym typeface="Garamond"/>
              </a:rPr>
              <a:t>alien control</a:t>
            </a:r>
            <a:r>
              <a:rPr b="0" i="0" lang="en" sz="2000" u="none" cap="none" strike="noStrike">
                <a:solidFill>
                  <a:schemeClr val="dk1"/>
                </a:solidFill>
                <a:latin typeface="Garamond"/>
                <a:ea typeface="Garamond"/>
                <a:cs typeface="Garamond"/>
                <a:sym typeface="Garamond"/>
              </a:rPr>
              <a:t>) imposed by the nudgers on the nudgee</a:t>
            </a:r>
            <a:endParaRPr b="0" i="0" sz="2000" u="none" cap="none" strike="noStrike">
              <a:solidFill>
                <a:srgbClr val="000000"/>
              </a:solidFill>
              <a:latin typeface="Garamond"/>
              <a:ea typeface="Garamond"/>
              <a:cs typeface="Garamond"/>
              <a:sym typeface="Garamon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g144bc779a46_1_29"/>
          <p:cNvSpPr txBox="1"/>
          <p:nvPr/>
        </p:nvSpPr>
        <p:spPr>
          <a:xfrm>
            <a:off x="73975" y="98400"/>
            <a:ext cx="9005400" cy="4590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2600"/>
              <a:buFont typeface="Arial"/>
              <a:buNone/>
            </a:pPr>
            <a:r>
              <a:rPr b="1" i="0" lang="en" sz="2600" u="none" cap="none" strike="noStrike">
                <a:solidFill>
                  <a:schemeClr val="dk1"/>
                </a:solidFill>
                <a:latin typeface="Garamond"/>
                <a:ea typeface="Garamond"/>
                <a:cs typeface="Garamond"/>
                <a:sym typeface="Garamond"/>
              </a:rPr>
              <a:t> Nudges’ transparency </a:t>
            </a:r>
            <a:endParaRPr b="1" i="0" sz="19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2600"/>
              <a:buFont typeface="Arial"/>
              <a:buNone/>
            </a:pPr>
            <a:r>
              <a:t/>
            </a:r>
            <a:endParaRPr b="1" i="0" sz="2600" u="none" cap="none" strike="noStrike">
              <a:solidFill>
                <a:schemeClr val="dk1"/>
              </a:solidFill>
              <a:latin typeface="Garamond"/>
              <a:ea typeface="Garamond"/>
              <a:cs typeface="Garamond"/>
              <a:sym typeface="Garamond"/>
            </a:endParaRPr>
          </a:p>
        </p:txBody>
      </p:sp>
      <p:sp>
        <p:nvSpPr>
          <p:cNvPr id="115" name="Google Shape;115;g144bc779a46_1_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16" name="Google Shape;116;g144bc779a46_1_29"/>
          <p:cNvSpPr txBox="1"/>
          <p:nvPr/>
        </p:nvSpPr>
        <p:spPr>
          <a:xfrm>
            <a:off x="283075" y="631717"/>
            <a:ext cx="8587200" cy="4494600"/>
          </a:xfrm>
          <a:prstGeom prst="rect">
            <a:avLst/>
          </a:prstGeom>
          <a:noFill/>
          <a:ln>
            <a:noFill/>
          </a:ln>
        </p:spPr>
        <p:txBody>
          <a:bodyPr anchorCtr="0" anchor="t" bIns="91425" lIns="91425" spcFirstLastPara="1" rIns="91425" wrap="square" tIns="91425">
            <a:spAutoFit/>
          </a:bodyPr>
          <a:lstStyle/>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The debate on how to defuse alien control is not settled, but all positions involve transparency:</a:t>
            </a:r>
            <a:endParaRPr b="0" i="0" sz="2000" u="none" cap="none" strike="noStrike">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Nudgees detect nudges, provided they are watchful (</a:t>
            </a:r>
            <a:r>
              <a:rPr b="1" i="0" lang="en" sz="2000" u="none" cap="none" strike="noStrike">
                <a:solidFill>
                  <a:schemeClr val="dk1"/>
                </a:solidFill>
                <a:latin typeface="Garamond"/>
                <a:ea typeface="Garamond"/>
                <a:cs typeface="Garamond"/>
                <a:sym typeface="Garamond"/>
              </a:rPr>
              <a:t>individual cognitive efforts</a:t>
            </a:r>
            <a:r>
              <a:rPr b="0" i="0" lang="en" sz="2000" u="none" cap="none" strike="noStrike">
                <a:solidFill>
                  <a:schemeClr val="dk1"/>
                </a:solidFill>
                <a:latin typeface="Garamond"/>
                <a:ea typeface="Garamond"/>
                <a:cs typeface="Garamond"/>
                <a:sym typeface="Garamond"/>
              </a:rPr>
              <a:t>)</a:t>
            </a:r>
            <a:endParaRPr b="0" i="0" sz="2000" u="none" cap="none" strike="noStrike">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Explicit transparency is needed (</a:t>
            </a:r>
            <a:r>
              <a:rPr b="1" i="0" lang="en" sz="2000" u="none" cap="none" strike="noStrike">
                <a:solidFill>
                  <a:schemeClr val="dk1"/>
                </a:solidFill>
                <a:latin typeface="Garamond"/>
                <a:ea typeface="Garamond"/>
                <a:cs typeface="Garamond"/>
                <a:sym typeface="Garamond"/>
              </a:rPr>
              <a:t>explicit communication</a:t>
            </a:r>
            <a:r>
              <a:rPr b="0" i="0" lang="en" sz="2000" u="none" cap="none" strike="noStrike">
                <a:solidFill>
                  <a:schemeClr val="dk1"/>
                </a:solidFill>
                <a:latin typeface="Garamond"/>
                <a:ea typeface="Garamond"/>
                <a:cs typeface="Garamond"/>
                <a:sym typeface="Garamond"/>
              </a:rPr>
              <a:t>)</a:t>
            </a:r>
            <a:endParaRPr b="0" i="0" sz="2000" u="none" cap="none" strike="noStrike">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What matters here is that legitimately employed nudges can be factually detected (transparent). When it is so, </a:t>
            </a:r>
            <a:r>
              <a:rPr b="1" i="0" lang="en" sz="2000" u="none" cap="none" strike="noStrike">
                <a:solidFill>
                  <a:schemeClr val="dk1"/>
                </a:solidFill>
                <a:latin typeface="Garamond"/>
                <a:ea typeface="Garamond"/>
                <a:cs typeface="Garamond"/>
                <a:sym typeface="Garamond"/>
              </a:rPr>
              <a:t>psychological reactance</a:t>
            </a:r>
            <a:r>
              <a:rPr b="0" i="0" lang="en" sz="2000" u="none" cap="none" strike="noStrike">
                <a:solidFill>
                  <a:schemeClr val="dk1"/>
                </a:solidFill>
                <a:latin typeface="Garamond"/>
                <a:ea typeface="Garamond"/>
                <a:cs typeface="Garamond"/>
                <a:sym typeface="Garamond"/>
              </a:rPr>
              <a:t> could emerge: “The unpleasant motivational arousal that emerges when people experience a threat to or loss of their free behaviours" (Steindl </a:t>
            </a:r>
            <a:r>
              <a:rPr b="0" i="1" lang="en" sz="2000" u="none" cap="none" strike="noStrike">
                <a:solidFill>
                  <a:schemeClr val="dk1"/>
                </a:solidFill>
                <a:latin typeface="Garamond"/>
                <a:ea typeface="Garamond"/>
                <a:cs typeface="Garamond"/>
                <a:sym typeface="Garamond"/>
              </a:rPr>
              <a:t>et al.</a:t>
            </a:r>
            <a:r>
              <a:rPr b="0" i="0" lang="en" sz="2000" u="none" cap="none" strike="noStrike">
                <a:solidFill>
                  <a:schemeClr val="dk1"/>
                </a:solidFill>
                <a:latin typeface="Garamond"/>
                <a:ea typeface="Garamond"/>
                <a:cs typeface="Garamond"/>
                <a:sym typeface="Garamond"/>
              </a:rPr>
              <a:t> 2015)</a:t>
            </a:r>
            <a:endParaRPr b="0" i="0" sz="2000" u="none" cap="none" strike="noStrike">
              <a:solidFill>
                <a:schemeClr val="dk1"/>
              </a:solidFill>
              <a:latin typeface="Garamond"/>
              <a:ea typeface="Garamond"/>
              <a:cs typeface="Garamond"/>
              <a:sym typeface="Garamond"/>
            </a:endParaRPr>
          </a:p>
          <a:p>
            <a:pPr indent="0" lvl="0" marL="457200" marR="0" rtl="0" algn="just">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Psychological reactance potentially compromises nudges' strength: the nudgee could deviate from the behaviour targeted. </a:t>
            </a:r>
            <a:endParaRPr b="0" i="0" sz="2000" u="none" cap="none" strike="noStrike">
              <a:solidFill>
                <a:srgbClr val="000000"/>
              </a:solidFill>
              <a:latin typeface="Garamond"/>
              <a:ea typeface="Garamond"/>
              <a:cs typeface="Garamond"/>
              <a:sym typeface="Garamon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g144bc779a46_1_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
        <p:nvSpPr>
          <p:cNvPr id="122" name="Google Shape;122;g144bc779a46_1_18"/>
          <p:cNvSpPr txBox="1"/>
          <p:nvPr/>
        </p:nvSpPr>
        <p:spPr>
          <a:xfrm>
            <a:off x="0" y="0"/>
            <a:ext cx="45720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2600"/>
              <a:buFont typeface="Arial"/>
              <a:buNone/>
            </a:pPr>
            <a:r>
              <a:rPr b="1" i="0" lang="en" sz="2600" u="none" cap="none" strike="noStrike">
                <a:solidFill>
                  <a:schemeClr val="dk1"/>
                </a:solidFill>
                <a:latin typeface="Garamond"/>
                <a:ea typeface="Garamond"/>
                <a:cs typeface="Garamond"/>
                <a:sym typeface="Garamond"/>
              </a:rPr>
              <a:t> Robot-nudging and its ethics</a:t>
            </a:r>
            <a:endParaRPr b="1" i="0" sz="2600" u="none" cap="none" strike="noStrike">
              <a:solidFill>
                <a:srgbClr val="000000"/>
              </a:solidFill>
              <a:latin typeface="Garamond"/>
              <a:ea typeface="Garamond"/>
              <a:cs typeface="Garamond"/>
              <a:sym typeface="Garamond"/>
            </a:endParaRPr>
          </a:p>
        </p:txBody>
      </p:sp>
      <p:sp>
        <p:nvSpPr>
          <p:cNvPr id="123" name="Google Shape;123;g144bc779a46_1_18"/>
          <p:cNvSpPr txBox="1"/>
          <p:nvPr/>
        </p:nvSpPr>
        <p:spPr>
          <a:xfrm>
            <a:off x="0" y="525275"/>
            <a:ext cx="5988600" cy="4494600"/>
          </a:xfrm>
          <a:prstGeom prst="rect">
            <a:avLst/>
          </a:prstGeom>
          <a:noFill/>
          <a:ln>
            <a:noFill/>
          </a:ln>
        </p:spPr>
        <p:txBody>
          <a:bodyPr anchorCtr="0" anchor="t" bIns="91425" lIns="91425" spcFirstLastPara="1" rIns="91425" wrap="square" tIns="91425">
            <a:spAutoFit/>
          </a:bodyPr>
          <a:lstStyle/>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Robots can be and factually already are nudgers:</a:t>
            </a:r>
            <a:endParaRPr b="0" i="0" sz="2000" u="none" cap="none" strike="noStrike">
              <a:solidFill>
                <a:schemeClr val="dk1"/>
              </a:solidFill>
              <a:latin typeface="Garamond"/>
              <a:ea typeface="Garamond"/>
              <a:cs typeface="Garamond"/>
              <a:sym typeface="Garamond"/>
            </a:endParaRPr>
          </a:p>
          <a:p>
            <a:pPr indent="0" lvl="0" marL="457200" marR="0" rtl="0" algn="just">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Ali Mehenni et al. (2021) experimented nudger dialogue systems as Pepper among children</a:t>
            </a:r>
            <a:endParaRPr b="0" i="0" sz="2000" u="none" cap="none" strike="noStrike">
              <a:solidFill>
                <a:schemeClr val="dk1"/>
              </a:solidFill>
              <a:latin typeface="Garamond"/>
              <a:ea typeface="Garamond"/>
              <a:cs typeface="Garamond"/>
              <a:sym typeface="Garamond"/>
            </a:endParaRPr>
          </a:p>
          <a:p>
            <a:pPr indent="0" lvl="0" marL="914400" marR="0" rtl="0" algn="just">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Hang and colleagues (2021) investigated if, as in H-H interactions, even in R(nudger)-H interactions nudges has a positive effect on altruism </a:t>
            </a:r>
            <a:endParaRPr b="0" i="0" sz="2000" u="none" cap="none" strike="noStrike">
              <a:solidFill>
                <a:schemeClr val="dk1"/>
              </a:solidFill>
              <a:latin typeface="Garamond"/>
              <a:ea typeface="Garamond"/>
              <a:cs typeface="Garamond"/>
              <a:sym typeface="Garamond"/>
            </a:endParaRPr>
          </a:p>
          <a:p>
            <a:pPr indent="0" lvl="0" marL="0" marR="0" rtl="0" algn="just">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Garamond"/>
              <a:ea typeface="Garamond"/>
              <a:cs typeface="Garamond"/>
              <a:sym typeface="Garamond"/>
            </a:endParaRPr>
          </a:p>
          <a:p>
            <a:pPr indent="-355600" lvl="0" marL="457200" marR="0" rtl="0" algn="just">
              <a:lnSpc>
                <a:spcPct val="100000"/>
              </a:lnSpc>
              <a:spcBef>
                <a:spcPts val="0"/>
              </a:spcBef>
              <a:spcAft>
                <a:spcPts val="0"/>
              </a:spcAft>
              <a:buClr>
                <a:schemeClr val="dk1"/>
              </a:buClr>
              <a:buSzPts val="2000"/>
              <a:buFont typeface="Garamond"/>
              <a:buChar char="-"/>
            </a:pPr>
            <a:r>
              <a:rPr b="0" i="0" lang="en" sz="2000" u="none" cap="none" strike="noStrike">
                <a:solidFill>
                  <a:schemeClr val="dk1"/>
                </a:solidFill>
                <a:latin typeface="Garamond"/>
                <a:ea typeface="Garamond"/>
                <a:cs typeface="Garamond"/>
                <a:sym typeface="Garamond"/>
              </a:rPr>
              <a:t>Rea, Schneider and Kanda (2021) developed a robot to test (im)polite sentences in encouraging users to exercise better. </a:t>
            </a:r>
            <a:r>
              <a:rPr lang="en" sz="2000">
                <a:solidFill>
                  <a:schemeClr val="dk1"/>
                </a:solidFill>
                <a:latin typeface="Garamond"/>
                <a:ea typeface="Garamond"/>
                <a:cs typeface="Garamond"/>
                <a:sym typeface="Garamond"/>
              </a:rPr>
              <a:t>A </a:t>
            </a:r>
            <a:r>
              <a:rPr b="0" i="0" lang="en" sz="2000" u="none" cap="none" strike="noStrike">
                <a:solidFill>
                  <a:schemeClr val="dk1"/>
                </a:solidFill>
                <a:latin typeface="Garamond"/>
                <a:ea typeface="Garamond"/>
                <a:cs typeface="Garamond"/>
                <a:sym typeface="Garamond"/>
              </a:rPr>
              <a:t>possible further version based on peer pressure-sentences: «The majority of users at your age work harder than that!».</a:t>
            </a:r>
            <a:endParaRPr b="0" i="0" sz="2000" u="none" cap="none" strike="noStrike">
              <a:solidFill>
                <a:schemeClr val="dk1"/>
              </a:solidFill>
              <a:latin typeface="Garamond"/>
              <a:ea typeface="Garamond"/>
              <a:cs typeface="Garamond"/>
              <a:sym typeface="Garamond"/>
            </a:endParaRPr>
          </a:p>
        </p:txBody>
      </p:sp>
      <p:pic>
        <p:nvPicPr>
          <p:cNvPr id="124" name="Google Shape;124;g144bc779a46_1_18"/>
          <p:cNvPicPr preferRelativeResize="0"/>
          <p:nvPr/>
        </p:nvPicPr>
        <p:blipFill rotWithShape="1">
          <a:blip r:embed="rId3">
            <a:alphaModFix/>
          </a:blip>
          <a:srcRect b="0" l="0" r="0" t="0"/>
          <a:stretch/>
        </p:blipFill>
        <p:spPr>
          <a:xfrm>
            <a:off x="6219480" y="1489375"/>
            <a:ext cx="2703700" cy="2164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